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1" r:id="rId6"/>
    <p:sldId id="264" r:id="rId7"/>
    <p:sldId id="267" r:id="rId8"/>
    <p:sldId id="268" r:id="rId9"/>
    <p:sldId id="271" r:id="rId10"/>
    <p:sldId id="272" r:id="rId11"/>
    <p:sldId id="275" r:id="rId12"/>
    <p:sldId id="269" r:id="rId13"/>
    <p:sldId id="270" r:id="rId14"/>
    <p:sldId id="274" r:id="rId15"/>
    <p:sldId id="277"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434"/>
    <a:srgbClr val="303C42"/>
    <a:srgbClr val="F0A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46618-A372-4D86-A77D-CB8E0CB3CE70}" v="56" dt="2020-11-11T09:40:13.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89101" autoAdjust="0"/>
  </p:normalViewPr>
  <p:slideViewPr>
    <p:cSldViewPr snapToGrid="0" snapToObjects="1">
      <p:cViewPr>
        <p:scale>
          <a:sx n="78" d="100"/>
          <a:sy n="78" d="100"/>
        </p:scale>
        <p:origin x="69" y="-41"/>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9308E0-0D23-6A40-AF78-782BFA99C4F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01F64A9-ADD0-5D48-B3F9-A3FCBE197466}"/>
              </a:ext>
            </a:extLst>
          </p:cNvPr>
          <p:cNvPicPr>
            <a:picLocks noChangeAspect="1"/>
          </p:cNvPicPr>
          <p:nvPr userDrawn="1"/>
        </p:nvPicPr>
        <p:blipFill>
          <a:blip r:embed="rId3"/>
          <a:stretch>
            <a:fillRect/>
          </a:stretch>
        </p:blipFill>
        <p:spPr>
          <a:xfrm>
            <a:off x="7331942" y="2902728"/>
            <a:ext cx="4879514" cy="3984456"/>
          </a:xfrm>
          <a:prstGeom prst="rect">
            <a:avLst/>
          </a:prstGeom>
        </p:spPr>
      </p:pic>
    </p:spTree>
    <p:extLst>
      <p:ext uri="{BB962C8B-B14F-4D97-AF65-F5344CB8AC3E}">
        <p14:creationId xmlns:p14="http://schemas.microsoft.com/office/powerpoint/2010/main" val="364777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5C80-8CD7-824A-A9DE-15C7AC2CBB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C158D-2CDA-EB4C-92A0-7514EE7758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252B1-FB6C-4843-A46F-9F786D72921A}"/>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5" name="Footer Placeholder 4">
            <a:extLst>
              <a:ext uri="{FF2B5EF4-FFF2-40B4-BE49-F238E27FC236}">
                <a16:creationId xmlns:a16="http://schemas.microsoft.com/office/drawing/2014/main" id="{32BA36A2-26F9-7D48-AFFF-4BB791EEB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497FB-078B-FB4D-BE72-917A0245AC95}"/>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132265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7D1C0-B626-7846-A09C-40555AC529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4BF54-A08A-D642-AA3E-D40F3F1AA3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9645A-4C9C-BB41-8F71-5EE4CB1BCD87}"/>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5" name="Footer Placeholder 4">
            <a:extLst>
              <a:ext uri="{FF2B5EF4-FFF2-40B4-BE49-F238E27FC236}">
                <a16:creationId xmlns:a16="http://schemas.microsoft.com/office/drawing/2014/main" id="{69D5EB69-FFD6-A246-8FB6-E1BBFD810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F450A-6725-6541-824E-302E13E71F70}"/>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366665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FA6FE9-1A80-5547-A041-E3CD24D304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6BE74D-1BA5-0A4A-AA86-CA210459886E}"/>
              </a:ext>
            </a:extLst>
          </p:cNvPr>
          <p:cNvSpPr>
            <a:spLocks noGrp="1"/>
          </p:cNvSpPr>
          <p:nvPr>
            <p:ph type="title" hasCustomPrompt="1"/>
          </p:nvPr>
        </p:nvSpPr>
        <p:spPr>
          <a:xfrm>
            <a:off x="4731026" y="3294473"/>
            <a:ext cx="6990522" cy="913785"/>
          </a:xfrm>
        </p:spPr>
        <p:txBody>
          <a:bodyPr>
            <a:normAutofit/>
          </a:bodyPr>
          <a:lstStyle>
            <a:lvl1pPr algn="r">
              <a:defRPr lang="en-AU" sz="4800" b="1" smtClean="0">
                <a:effectLst/>
              </a:defRPr>
            </a:lvl1pPr>
          </a:lstStyle>
          <a:p>
            <a:r>
              <a:rPr lang="en-AU" b="1" dirty="0">
                <a:solidFill>
                  <a:srgbClr val="2B7433"/>
                </a:solidFill>
                <a:effectLst/>
                <a:latin typeface="Myriad Pro" panose="020B0503030403020204"/>
              </a:rPr>
              <a:t>TYPE TITLE HERE</a:t>
            </a:r>
            <a:endParaRPr lang="en-AU" dirty="0">
              <a:solidFill>
                <a:srgbClr val="2B7433"/>
              </a:solidFill>
              <a:effectLst/>
              <a:latin typeface="Myriad Pro" panose="020B0503030403020204"/>
            </a:endParaRPr>
          </a:p>
        </p:txBody>
      </p:sp>
    </p:spTree>
    <p:extLst>
      <p:ext uri="{BB962C8B-B14F-4D97-AF65-F5344CB8AC3E}">
        <p14:creationId xmlns:p14="http://schemas.microsoft.com/office/powerpoint/2010/main" val="141583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56EEA-716E-164C-949B-11876874F1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0BD90CD-08E8-674B-AAA0-EB4706E6DF32}"/>
              </a:ext>
            </a:extLst>
          </p:cNvPr>
          <p:cNvSpPr txBox="1"/>
          <p:nvPr userDrawn="1"/>
        </p:nvSpPr>
        <p:spPr>
          <a:xfrm>
            <a:off x="4973251" y="1064054"/>
            <a:ext cx="4127157" cy="646331"/>
          </a:xfrm>
          <a:prstGeom prst="rect">
            <a:avLst/>
          </a:prstGeom>
          <a:noFill/>
        </p:spPr>
        <p:txBody>
          <a:bodyPr wrap="square" rtlCol="0">
            <a:spAutoFit/>
          </a:bodyPr>
          <a:lstStyle/>
          <a:p>
            <a:r>
              <a:rPr lang="en-US" sz="3600" b="1" dirty="0">
                <a:solidFill>
                  <a:srgbClr val="F0A725"/>
                </a:solidFill>
                <a:latin typeface="Myriad Pro" panose="020B0503030403020204" pitchFamily="34" charset="0"/>
              </a:rPr>
              <a:t>Header 1</a:t>
            </a:r>
          </a:p>
        </p:txBody>
      </p:sp>
      <p:sp>
        <p:nvSpPr>
          <p:cNvPr id="9" name="TextBox 8">
            <a:extLst>
              <a:ext uri="{FF2B5EF4-FFF2-40B4-BE49-F238E27FC236}">
                <a16:creationId xmlns:a16="http://schemas.microsoft.com/office/drawing/2014/main" id="{35083590-14BB-0444-9AD8-3F7D573F09D1}"/>
              </a:ext>
            </a:extLst>
          </p:cNvPr>
          <p:cNvSpPr txBox="1"/>
          <p:nvPr userDrawn="1"/>
        </p:nvSpPr>
        <p:spPr>
          <a:xfrm>
            <a:off x="4973251" y="1605001"/>
            <a:ext cx="4127157" cy="461665"/>
          </a:xfrm>
          <a:prstGeom prst="rect">
            <a:avLst/>
          </a:prstGeom>
          <a:noFill/>
        </p:spPr>
        <p:txBody>
          <a:bodyPr wrap="square" rtlCol="0">
            <a:spAutoFit/>
          </a:bodyPr>
          <a:lstStyle/>
          <a:p>
            <a:r>
              <a:rPr lang="en-US" sz="2400" b="1" dirty="0" err="1">
                <a:solidFill>
                  <a:srgbClr val="2B7434"/>
                </a:solidFill>
                <a:latin typeface="Myriad Pro Semibold" panose="020B0503030403020204" pitchFamily="34" charset="0"/>
              </a:rPr>
              <a:t>Subheader</a:t>
            </a:r>
            <a:r>
              <a:rPr lang="en-US" sz="2400" b="1" dirty="0">
                <a:solidFill>
                  <a:srgbClr val="2B7434"/>
                </a:solidFill>
                <a:latin typeface="Myriad Pro Semibold" panose="020B0503030403020204" pitchFamily="34" charset="0"/>
              </a:rPr>
              <a:t> 2</a:t>
            </a:r>
          </a:p>
        </p:txBody>
      </p:sp>
      <p:cxnSp>
        <p:nvCxnSpPr>
          <p:cNvPr id="10" name="Straight Connector 9">
            <a:extLst>
              <a:ext uri="{FF2B5EF4-FFF2-40B4-BE49-F238E27FC236}">
                <a16:creationId xmlns:a16="http://schemas.microsoft.com/office/drawing/2014/main" id="{3045AFE6-338C-B644-A4F8-DEFEEA19C9CE}"/>
              </a:ext>
            </a:extLst>
          </p:cNvPr>
          <p:cNvCxnSpPr>
            <a:cxnSpLocks/>
          </p:cNvCxnSpPr>
          <p:nvPr userDrawn="1"/>
        </p:nvCxnSpPr>
        <p:spPr>
          <a:xfrm>
            <a:off x="48496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7C9B95-54EE-FC4D-B842-A1118361AFE6}"/>
              </a:ext>
            </a:extLst>
          </p:cNvPr>
          <p:cNvSpPr txBox="1"/>
          <p:nvPr userDrawn="1"/>
        </p:nvSpPr>
        <p:spPr>
          <a:xfrm>
            <a:off x="4973251" y="2519401"/>
            <a:ext cx="4127157" cy="1477328"/>
          </a:xfrm>
          <a:prstGeom prst="rect">
            <a:avLst/>
          </a:prstGeom>
          <a:noFill/>
        </p:spPr>
        <p:txBody>
          <a:bodyPr wrap="square" rtlCol="0">
            <a:spAutoFit/>
          </a:bodyPr>
          <a:lstStyle/>
          <a:p>
            <a:r>
              <a:rPr lang="en-US" dirty="0">
                <a:solidFill>
                  <a:srgbClr val="303C42"/>
                </a:solidFill>
                <a:latin typeface="Myriad Pro" panose="020B0503030403020204" pitchFamily="34" charset="0"/>
              </a:rPr>
              <a:t>Body Copy</a:t>
            </a:r>
          </a:p>
          <a:p>
            <a:r>
              <a:rPr lang="en-US" dirty="0">
                <a:solidFill>
                  <a:srgbClr val="303C42"/>
                </a:solidFill>
                <a:latin typeface="Myriad Pro" panose="020B0503030403020204" pitchFamily="34" charset="0"/>
              </a:rPr>
              <a:t>Body Copy</a:t>
            </a:r>
          </a:p>
          <a:p>
            <a:r>
              <a:rPr lang="en-US" dirty="0">
                <a:solidFill>
                  <a:srgbClr val="303C42"/>
                </a:solidFill>
                <a:latin typeface="Myriad Pro" panose="020B0503030403020204" pitchFamily="34" charset="0"/>
              </a:rPr>
              <a:t>Body Copy</a:t>
            </a:r>
          </a:p>
          <a:p>
            <a:r>
              <a:rPr lang="en-US" dirty="0">
                <a:solidFill>
                  <a:srgbClr val="303C42"/>
                </a:solidFill>
                <a:latin typeface="Myriad Pro" panose="020B0503030403020204" pitchFamily="34" charset="0"/>
              </a:rPr>
              <a:t>Body Copy</a:t>
            </a:r>
          </a:p>
          <a:p>
            <a:endParaRPr lang="en-US" dirty="0">
              <a:solidFill>
                <a:srgbClr val="303C42"/>
              </a:solidFill>
              <a:latin typeface="Myriad Pro" panose="020B0503030403020204" pitchFamily="34" charset="0"/>
            </a:endParaRPr>
          </a:p>
        </p:txBody>
      </p:sp>
      <p:pic>
        <p:nvPicPr>
          <p:cNvPr id="12" name="Picture 11">
            <a:extLst>
              <a:ext uri="{FF2B5EF4-FFF2-40B4-BE49-F238E27FC236}">
                <a16:creationId xmlns:a16="http://schemas.microsoft.com/office/drawing/2014/main" id="{6B7EDD27-868F-A242-81E2-8AADA51746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199" y="1131959"/>
            <a:ext cx="1882129" cy="2017641"/>
          </a:xfrm>
          <a:prstGeom prst="rect">
            <a:avLst/>
          </a:prstGeom>
        </p:spPr>
      </p:pic>
      <p:pic>
        <p:nvPicPr>
          <p:cNvPr id="13" name="Picture 12">
            <a:extLst>
              <a:ext uri="{FF2B5EF4-FFF2-40B4-BE49-F238E27FC236}">
                <a16:creationId xmlns:a16="http://schemas.microsoft.com/office/drawing/2014/main" id="{6C97EFD0-6953-BF44-A5C7-EC3F2466D9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7799" y="1131959"/>
            <a:ext cx="1882129" cy="2017641"/>
          </a:xfrm>
          <a:prstGeom prst="rect">
            <a:avLst/>
          </a:prstGeom>
        </p:spPr>
      </p:pic>
      <p:pic>
        <p:nvPicPr>
          <p:cNvPr id="14" name="Picture 13">
            <a:extLst>
              <a:ext uri="{FF2B5EF4-FFF2-40B4-BE49-F238E27FC236}">
                <a16:creationId xmlns:a16="http://schemas.microsoft.com/office/drawing/2014/main" id="{B1AD4172-1CFE-1B43-8F09-7DF3BECB06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199" y="3272738"/>
            <a:ext cx="1882129" cy="2017641"/>
          </a:xfrm>
          <a:prstGeom prst="rect">
            <a:avLst/>
          </a:prstGeom>
        </p:spPr>
      </p:pic>
      <p:pic>
        <p:nvPicPr>
          <p:cNvPr id="15" name="Picture 14">
            <a:extLst>
              <a:ext uri="{FF2B5EF4-FFF2-40B4-BE49-F238E27FC236}">
                <a16:creationId xmlns:a16="http://schemas.microsoft.com/office/drawing/2014/main" id="{F9879837-BDA2-1A47-8A42-1CCD610D51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7799" y="3272738"/>
            <a:ext cx="1882129" cy="2017641"/>
          </a:xfrm>
          <a:prstGeom prst="rect">
            <a:avLst/>
          </a:prstGeom>
        </p:spPr>
      </p:pic>
    </p:spTree>
    <p:extLst>
      <p:ext uri="{BB962C8B-B14F-4D97-AF65-F5344CB8AC3E}">
        <p14:creationId xmlns:p14="http://schemas.microsoft.com/office/powerpoint/2010/main" val="2635879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AA1E78-AFCD-8A4D-8C14-236BF27FD1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76C1890-29EE-6B42-B0B0-EAE6DB9F1E79}"/>
              </a:ext>
            </a:extLst>
          </p:cNvPr>
          <p:cNvSpPr txBox="1"/>
          <p:nvPr userDrawn="1"/>
        </p:nvSpPr>
        <p:spPr>
          <a:xfrm>
            <a:off x="1048951" y="1064054"/>
            <a:ext cx="4127157" cy="646331"/>
          </a:xfrm>
          <a:prstGeom prst="rect">
            <a:avLst/>
          </a:prstGeom>
          <a:noFill/>
        </p:spPr>
        <p:txBody>
          <a:bodyPr wrap="square" rtlCol="0">
            <a:spAutoFit/>
          </a:bodyPr>
          <a:lstStyle/>
          <a:p>
            <a:r>
              <a:rPr lang="en-US" sz="3600" b="1" dirty="0">
                <a:solidFill>
                  <a:srgbClr val="F0A725"/>
                </a:solidFill>
                <a:latin typeface="Myriad Pro" panose="020B0503030403020204" pitchFamily="34" charset="0"/>
              </a:rPr>
              <a:t>Header 1</a:t>
            </a:r>
          </a:p>
        </p:txBody>
      </p:sp>
      <p:sp>
        <p:nvSpPr>
          <p:cNvPr id="10" name="TextBox 9">
            <a:extLst>
              <a:ext uri="{FF2B5EF4-FFF2-40B4-BE49-F238E27FC236}">
                <a16:creationId xmlns:a16="http://schemas.microsoft.com/office/drawing/2014/main" id="{7CA5142C-EE2A-4E45-ABA3-6737579B0EF3}"/>
              </a:ext>
            </a:extLst>
          </p:cNvPr>
          <p:cNvSpPr txBox="1"/>
          <p:nvPr userDrawn="1"/>
        </p:nvSpPr>
        <p:spPr>
          <a:xfrm>
            <a:off x="1048951" y="1605001"/>
            <a:ext cx="4127157" cy="461665"/>
          </a:xfrm>
          <a:prstGeom prst="rect">
            <a:avLst/>
          </a:prstGeom>
          <a:noFill/>
        </p:spPr>
        <p:txBody>
          <a:bodyPr wrap="square" rtlCol="0">
            <a:spAutoFit/>
          </a:bodyPr>
          <a:lstStyle/>
          <a:p>
            <a:r>
              <a:rPr lang="en-US" sz="2400" b="1" dirty="0" err="1">
                <a:solidFill>
                  <a:srgbClr val="2B7434"/>
                </a:solidFill>
                <a:latin typeface="Myriad Pro Semibold" panose="020B0503030403020204" pitchFamily="34" charset="0"/>
              </a:rPr>
              <a:t>Subheader</a:t>
            </a:r>
            <a:r>
              <a:rPr lang="en-US" sz="2400" b="1" dirty="0">
                <a:solidFill>
                  <a:srgbClr val="2B7434"/>
                </a:solidFill>
                <a:latin typeface="Myriad Pro Semibold" panose="020B0503030403020204" pitchFamily="34" charset="0"/>
              </a:rPr>
              <a:t> 2</a:t>
            </a:r>
          </a:p>
        </p:txBody>
      </p:sp>
      <p:cxnSp>
        <p:nvCxnSpPr>
          <p:cNvPr id="11" name="Straight Connector 10">
            <a:extLst>
              <a:ext uri="{FF2B5EF4-FFF2-40B4-BE49-F238E27FC236}">
                <a16:creationId xmlns:a16="http://schemas.microsoft.com/office/drawing/2014/main" id="{CF530944-E8B8-0F41-A87A-B2148858399C}"/>
              </a:ext>
            </a:extLst>
          </p:cNvPr>
          <p:cNvCxnSpPr>
            <a:cxnSpLocks/>
          </p:cNvCxnSpPr>
          <p:nvPr userDrawn="1"/>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7F1C0F-DF03-D840-8ABC-B22D15992F68}"/>
              </a:ext>
            </a:extLst>
          </p:cNvPr>
          <p:cNvSpPr txBox="1"/>
          <p:nvPr userDrawn="1"/>
        </p:nvSpPr>
        <p:spPr>
          <a:xfrm>
            <a:off x="1048951" y="2519401"/>
            <a:ext cx="4127157" cy="1477328"/>
          </a:xfrm>
          <a:prstGeom prst="rect">
            <a:avLst/>
          </a:prstGeom>
          <a:noFill/>
        </p:spPr>
        <p:txBody>
          <a:bodyPr wrap="square" rtlCol="0">
            <a:spAutoFit/>
          </a:bodyPr>
          <a:lstStyle/>
          <a:p>
            <a:r>
              <a:rPr lang="en-US" dirty="0">
                <a:solidFill>
                  <a:srgbClr val="303C42"/>
                </a:solidFill>
                <a:latin typeface="Myriad Pro" panose="020B0503030403020204" pitchFamily="34" charset="0"/>
              </a:rPr>
              <a:t>Body Copy</a:t>
            </a:r>
          </a:p>
          <a:p>
            <a:r>
              <a:rPr lang="en-US" dirty="0">
                <a:solidFill>
                  <a:srgbClr val="303C42"/>
                </a:solidFill>
                <a:latin typeface="Myriad Pro" panose="020B0503030403020204" pitchFamily="34" charset="0"/>
              </a:rPr>
              <a:t>Body Copy</a:t>
            </a:r>
          </a:p>
          <a:p>
            <a:r>
              <a:rPr lang="en-US" dirty="0">
                <a:solidFill>
                  <a:srgbClr val="303C42"/>
                </a:solidFill>
                <a:latin typeface="Myriad Pro" panose="020B0503030403020204" pitchFamily="34" charset="0"/>
              </a:rPr>
              <a:t>Body Copy</a:t>
            </a:r>
          </a:p>
          <a:p>
            <a:r>
              <a:rPr lang="en-US" dirty="0">
                <a:solidFill>
                  <a:srgbClr val="303C42"/>
                </a:solidFill>
                <a:latin typeface="Myriad Pro" panose="020B0503030403020204" pitchFamily="34" charset="0"/>
              </a:rPr>
              <a:t>Body Copy</a:t>
            </a:r>
          </a:p>
          <a:p>
            <a:endParaRPr lang="en-US" dirty="0">
              <a:solidFill>
                <a:srgbClr val="303C42"/>
              </a:solidFill>
              <a:latin typeface="Myriad Pro" panose="020B0503030403020204" pitchFamily="34" charset="0"/>
            </a:endParaRPr>
          </a:p>
        </p:txBody>
      </p:sp>
    </p:spTree>
    <p:extLst>
      <p:ext uri="{BB962C8B-B14F-4D97-AF65-F5344CB8AC3E}">
        <p14:creationId xmlns:p14="http://schemas.microsoft.com/office/powerpoint/2010/main" val="411747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0FCF-BE46-8543-A527-59B3E71693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D9F897-1EB8-A04F-88D4-578735D33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FA2C9F-AC0A-3D45-A58C-E3882AAFA4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5EE22-1AB8-0441-B808-06F75DB7CB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7C9B9C-461E-A545-9974-54443BD2F9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D50C5F-9EF2-6A4A-A87B-9AEEFA42C1DD}"/>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8" name="Footer Placeholder 7">
            <a:extLst>
              <a:ext uri="{FF2B5EF4-FFF2-40B4-BE49-F238E27FC236}">
                <a16:creationId xmlns:a16="http://schemas.microsoft.com/office/drawing/2014/main" id="{59D498DE-C900-6E40-A5B3-540C4C21D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25FEA-693E-A84D-AD27-9D6644534294}"/>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94171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062F-72F3-194C-AC62-8170541BC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A8A6F0-6080-694A-8627-E6458B0498CB}"/>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4" name="Footer Placeholder 3">
            <a:extLst>
              <a:ext uri="{FF2B5EF4-FFF2-40B4-BE49-F238E27FC236}">
                <a16:creationId xmlns:a16="http://schemas.microsoft.com/office/drawing/2014/main" id="{02940EA0-8362-3C45-AC8A-391C667BFB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30F69-81AA-B84B-A2C9-EBF3B0A74A9F}"/>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13008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DBD16-C55E-944C-994F-CD9D0F1357C5}"/>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3" name="Footer Placeholder 2">
            <a:extLst>
              <a:ext uri="{FF2B5EF4-FFF2-40B4-BE49-F238E27FC236}">
                <a16:creationId xmlns:a16="http://schemas.microsoft.com/office/drawing/2014/main" id="{52C24BCA-2D67-1B46-A4A9-A43FFF1B2D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A36C-1B24-1544-92A6-7E365453A063}"/>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115724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1841-4D73-A94C-AEDE-597DA9E53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16B7E-96A9-A44F-BC01-5BED16B0B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5EC4B7-6741-FA47-ADE8-95B8CF4B3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0A41F2-692A-0342-9155-AEC67B1F0554}"/>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6" name="Footer Placeholder 5">
            <a:extLst>
              <a:ext uri="{FF2B5EF4-FFF2-40B4-BE49-F238E27FC236}">
                <a16:creationId xmlns:a16="http://schemas.microsoft.com/office/drawing/2014/main" id="{D627F7E5-0939-9340-8322-E0C5CD119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43ACB-00E7-6D4A-89D3-F8CDF73BB0E0}"/>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208713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F205-FC97-4E4B-B4D9-BDB224F94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96D59-2399-F048-B878-47C08839C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A8CA1-9054-924A-BCC8-409E5F662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A5EB4C-31C9-B041-A615-4E363F37A49F}"/>
              </a:ext>
            </a:extLst>
          </p:cNvPr>
          <p:cNvSpPr>
            <a:spLocks noGrp="1"/>
          </p:cNvSpPr>
          <p:nvPr>
            <p:ph type="dt" sz="half" idx="10"/>
          </p:nvPr>
        </p:nvSpPr>
        <p:spPr/>
        <p:txBody>
          <a:bodyPr/>
          <a:lstStyle/>
          <a:p>
            <a:fld id="{21267D85-07A1-3D4B-A7E0-18146002B2A8}" type="datetimeFigureOut">
              <a:rPr lang="en-US" smtClean="0"/>
              <a:t>10/26/2020</a:t>
            </a:fld>
            <a:endParaRPr lang="en-US"/>
          </a:p>
        </p:txBody>
      </p:sp>
      <p:sp>
        <p:nvSpPr>
          <p:cNvPr id="6" name="Footer Placeholder 5">
            <a:extLst>
              <a:ext uri="{FF2B5EF4-FFF2-40B4-BE49-F238E27FC236}">
                <a16:creationId xmlns:a16="http://schemas.microsoft.com/office/drawing/2014/main" id="{CA3FBAAB-1D57-EF47-A068-D0AB00CEE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43886-3C18-1F4B-BA11-95AA66A4B662}"/>
              </a:ext>
            </a:extLst>
          </p:cNvPr>
          <p:cNvSpPr>
            <a:spLocks noGrp="1"/>
          </p:cNvSpPr>
          <p:nvPr>
            <p:ph type="sldNum" sz="quarter" idx="12"/>
          </p:nvPr>
        </p:nvSpPr>
        <p:spPr/>
        <p:txBody>
          <a:bodyPr/>
          <a:lstStyle/>
          <a:p>
            <a:fld id="{3EF72585-747C-D947-83F3-83EA3677B3A5}" type="slidenum">
              <a:rPr lang="en-US" smtClean="0"/>
              <a:t>‹#›</a:t>
            </a:fld>
            <a:endParaRPr lang="en-US"/>
          </a:p>
        </p:txBody>
      </p:sp>
    </p:spTree>
    <p:extLst>
      <p:ext uri="{BB962C8B-B14F-4D97-AF65-F5344CB8AC3E}">
        <p14:creationId xmlns:p14="http://schemas.microsoft.com/office/powerpoint/2010/main" val="264762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5B620D-4F87-1F42-A426-9B0858888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570C6F-33C8-D541-98EA-2BAD409898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B94B7-2BF8-E349-923F-83BCDA2F7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67D85-07A1-3D4B-A7E0-18146002B2A8}" type="datetimeFigureOut">
              <a:rPr lang="en-US" smtClean="0"/>
              <a:t>10/26/2020</a:t>
            </a:fld>
            <a:endParaRPr lang="en-US"/>
          </a:p>
        </p:txBody>
      </p:sp>
      <p:sp>
        <p:nvSpPr>
          <p:cNvPr id="5" name="Footer Placeholder 4">
            <a:extLst>
              <a:ext uri="{FF2B5EF4-FFF2-40B4-BE49-F238E27FC236}">
                <a16:creationId xmlns:a16="http://schemas.microsoft.com/office/drawing/2014/main" id="{D6C2A7B9-3822-0643-9C3C-658B1C7087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B9FD90-CCAA-864C-9E82-31269B057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72585-747C-D947-83F3-83EA3677B3A5}" type="slidenum">
              <a:rPr lang="en-US" smtClean="0"/>
              <a:t>‹#›</a:t>
            </a:fld>
            <a:endParaRPr lang="en-US"/>
          </a:p>
        </p:txBody>
      </p:sp>
    </p:spTree>
    <p:extLst>
      <p:ext uri="{BB962C8B-B14F-4D97-AF65-F5344CB8AC3E}">
        <p14:creationId xmlns:p14="http://schemas.microsoft.com/office/powerpoint/2010/main" val="252697059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filmpond.com/ponds/ssle/films/9jTqrRVvAkaNp9Z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ereafsn.edu.au/" TargetMode="External"/><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ygMWv9VesiQ" TargetMode="External"/><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hyperlink" Target="https://pixabay.com/en/smiley-emoticon-sad-face-icon-163545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hyperlink" Target="https://forms.office.com/Pages/ShareFormPage.aspx?id=1C4T-gF4SUyIc2UK4tXCtvsfdg7gRXlCnLARq-in1gFUNUU2QUo0WFYzN0pEWVZTRFFIWldXOTNFOS4u&amp;sharetoken=12mBSxPdTYnemEJyCtx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4DE3-3247-A744-AAE0-E13142276169}"/>
              </a:ext>
            </a:extLst>
          </p:cNvPr>
          <p:cNvSpPr>
            <a:spLocks noGrp="1"/>
          </p:cNvSpPr>
          <p:nvPr>
            <p:ph type="ctrTitle" idx="4294967295"/>
          </p:nvPr>
        </p:nvSpPr>
        <p:spPr>
          <a:xfrm>
            <a:off x="1524000" y="1122363"/>
            <a:ext cx="9144000" cy="2387600"/>
          </a:xfrm>
        </p:spPr>
        <p:txBody>
          <a:bodyPr/>
          <a:lstStyle/>
          <a:p>
            <a:r>
              <a:rPr lang="en-US" b="1" i="1" dirty="0">
                <a:solidFill>
                  <a:srgbClr val="000000"/>
                </a:solidFill>
                <a:latin typeface="Open Sans"/>
              </a:rPr>
              <a:t>How to </a:t>
            </a:r>
            <a:r>
              <a:rPr lang="en-US" b="1" i="1" dirty="0">
                <a:solidFill>
                  <a:srgbClr val="000000"/>
                </a:solidFill>
                <a:effectLst/>
                <a:latin typeface="Open Sans"/>
              </a:rPr>
              <a:t>re-engage young people with education/learning?</a:t>
            </a:r>
            <a:endParaRPr lang="en-US" dirty="0"/>
          </a:p>
        </p:txBody>
      </p:sp>
      <p:sp>
        <p:nvSpPr>
          <p:cNvPr id="3" name="Subtitle 2">
            <a:extLst>
              <a:ext uri="{FF2B5EF4-FFF2-40B4-BE49-F238E27FC236}">
                <a16:creationId xmlns:a16="http://schemas.microsoft.com/office/drawing/2014/main" id="{CF84A5D0-5D81-E341-9908-59B2DCE39CC8}"/>
              </a:ext>
            </a:extLst>
          </p:cNvPr>
          <p:cNvSpPr>
            <a:spLocks noGrp="1"/>
          </p:cNvSpPr>
          <p:nvPr>
            <p:ph type="subTitle" idx="4294967295"/>
          </p:nvPr>
        </p:nvSpPr>
        <p:spPr>
          <a:xfrm>
            <a:off x="1524000" y="3602038"/>
            <a:ext cx="9144000" cy="1655762"/>
          </a:xfrm>
        </p:spPr>
        <p:txBody>
          <a:bodyPr/>
          <a:lstStyle/>
          <a:p>
            <a:r>
              <a:rPr lang="en-US" dirty="0"/>
              <a:t> 12</a:t>
            </a:r>
            <a:r>
              <a:rPr lang="en-US" baseline="30000" dirty="0"/>
              <a:t>th</a:t>
            </a:r>
            <a:r>
              <a:rPr lang="en-US" dirty="0"/>
              <a:t> November 2020 – YANQ Forum presentation </a:t>
            </a:r>
          </a:p>
        </p:txBody>
      </p:sp>
      <p:pic>
        <p:nvPicPr>
          <p:cNvPr id="9" name="Picture 8">
            <a:extLst>
              <a:ext uri="{FF2B5EF4-FFF2-40B4-BE49-F238E27FC236}">
                <a16:creationId xmlns:a16="http://schemas.microsoft.com/office/drawing/2014/main" id="{3592AFC0-7C4D-2844-8D75-3A39408240A3}"/>
              </a:ext>
            </a:extLst>
          </p:cNvPr>
          <p:cNvPicPr>
            <a:picLocks noChangeAspect="1"/>
          </p:cNvPicPr>
          <p:nvPr/>
        </p:nvPicPr>
        <p:blipFill>
          <a:blip r:embed="rId2"/>
          <a:stretch>
            <a:fillRect/>
          </a:stretch>
        </p:blipFill>
        <p:spPr>
          <a:xfrm>
            <a:off x="7331942" y="2902728"/>
            <a:ext cx="4879514" cy="3984456"/>
          </a:xfrm>
          <a:prstGeom prst="rect">
            <a:avLst/>
          </a:prstGeom>
        </p:spPr>
      </p:pic>
    </p:spTree>
    <p:extLst>
      <p:ext uri="{BB962C8B-B14F-4D97-AF65-F5344CB8AC3E}">
        <p14:creationId xmlns:p14="http://schemas.microsoft.com/office/powerpoint/2010/main" val="2545371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6" name="TextBox 5">
            <a:extLst>
              <a:ext uri="{FF2B5EF4-FFF2-40B4-BE49-F238E27FC236}">
                <a16:creationId xmlns:a16="http://schemas.microsoft.com/office/drawing/2014/main" id="{58D67684-EAF9-4CEB-A4B0-1166E3E3DA73}"/>
              </a:ext>
            </a:extLst>
          </p:cNvPr>
          <p:cNvSpPr txBox="1"/>
          <p:nvPr/>
        </p:nvSpPr>
        <p:spPr>
          <a:xfrm>
            <a:off x="802718" y="927837"/>
            <a:ext cx="10944877" cy="3743332"/>
          </a:xfrm>
          <a:prstGeom prst="rect">
            <a:avLst/>
          </a:prstGeom>
          <a:noFill/>
        </p:spPr>
        <p:txBody>
          <a:bodyPr wrap="square">
            <a:spAutoFit/>
          </a:bodyPr>
          <a:lstStyle/>
          <a:p>
            <a:pPr marL="342900" lvl="0" indent="-342900">
              <a:lnSpc>
                <a:spcPct val="107000"/>
              </a:lnSpc>
              <a:buAutoNum type="arabicPlain" startAt="5"/>
            </a:pPr>
            <a:r>
              <a:rPr lang="en-US" sz="1800" b="1" dirty="0" err="1">
                <a:effectLst/>
                <a:latin typeface="Calibri" panose="020F0502020204030204" pitchFamily="34" charset="0"/>
                <a:ea typeface="Calibri" panose="020F0502020204030204" pitchFamily="34" charset="0"/>
                <a:cs typeface="Cordia New" panose="020B0304020202020204" pitchFamily="34" charset="-34"/>
              </a:rPr>
              <a:t>Capitalise</a:t>
            </a:r>
            <a:r>
              <a:rPr lang="en-US" sz="1800" b="1" dirty="0">
                <a:effectLst/>
                <a:latin typeface="Calibri" panose="020F0502020204030204" pitchFamily="34" charset="0"/>
                <a:ea typeface="Calibri" panose="020F0502020204030204" pitchFamily="34" charset="0"/>
                <a:cs typeface="Cordia New" panose="020B0304020202020204" pitchFamily="34" charset="-34"/>
              </a:rPr>
              <a:t> on </a:t>
            </a:r>
            <a:r>
              <a:rPr lang="en-US" b="1" dirty="0">
                <a:latin typeface="Calibri" panose="020F0502020204030204" pitchFamily="34" charset="0"/>
                <a:ea typeface="Calibri" panose="020F0502020204030204" pitchFamily="34" charset="0"/>
                <a:cs typeface="Cordia New" panose="020B0304020202020204" pitchFamily="34" charset="-34"/>
              </a:rPr>
              <a:t>young people </a:t>
            </a:r>
            <a:r>
              <a:rPr lang="en-US" sz="1800" b="1" dirty="0">
                <a:effectLst/>
                <a:latin typeface="Calibri" panose="020F0502020204030204" pitchFamily="34" charset="0"/>
                <a:ea typeface="Calibri" panose="020F0502020204030204" pitchFamily="34" charset="0"/>
                <a:cs typeface="Cordia New" panose="020B0304020202020204" pitchFamily="34" charset="-34"/>
              </a:rPr>
              <a:t>interests and make their interests fit your learning framework  - </a:t>
            </a:r>
          </a:p>
          <a:p>
            <a:pPr lvl="0">
              <a:lnSpc>
                <a:spcPct val="107000"/>
              </a:lnSpc>
            </a:pPr>
            <a:r>
              <a:rPr lang="en-US" b="1" dirty="0">
                <a:latin typeface="Calibri" panose="020F0502020204030204" pitchFamily="34" charset="0"/>
                <a:ea typeface="Calibri" panose="020F0502020204030204" pitchFamily="34" charset="0"/>
                <a:cs typeface="Cordia New" panose="020B0304020202020204" pitchFamily="34" charset="-34"/>
              </a:rPr>
              <a:t>		</a:t>
            </a:r>
            <a:r>
              <a:rPr lang="en-US" sz="1800" b="1" dirty="0">
                <a:effectLst/>
                <a:latin typeface="Calibri" panose="020F0502020204030204" pitchFamily="34" charset="0"/>
                <a:ea typeface="Calibri" panose="020F0502020204030204" pitchFamily="34" charset="0"/>
                <a:cs typeface="Cordia New" panose="020B0304020202020204" pitchFamily="34" charset="-34"/>
              </a:rPr>
              <a:t>Student voice in co-designing learning:</a:t>
            </a:r>
          </a:p>
          <a:p>
            <a:pPr marL="342900" lvl="0" indent="-342900">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Use Project Based learning in Art, Technology ICT, STEM and Workshop, Music… </a:t>
            </a:r>
            <a:endParaRPr lang="en-US" dirty="0">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Build a YP sense of curiosity – Develop Curriculum that is underpinned by a  STOP and THINK ?  </a:t>
            </a:r>
            <a:r>
              <a:rPr lang="en-US" sz="1800" dirty="0" err="1">
                <a:effectLst/>
                <a:latin typeface="Calibri" panose="020F0502020204030204" pitchFamily="34" charset="0"/>
                <a:ea typeface="Calibri" panose="020F0502020204030204" pitchFamily="34" charset="0"/>
                <a:cs typeface="Cordia New" panose="020B0304020202020204" pitchFamily="34" charset="-34"/>
              </a:rPr>
              <a:t>philosopy</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spcAft>
                <a:spcPts val="8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T</a:t>
            </a:r>
            <a:r>
              <a:rPr lang="en-US" sz="1800" dirty="0">
                <a:effectLst/>
                <a:latin typeface="Calibri" panose="020F0502020204030204" pitchFamily="34" charset="0"/>
                <a:ea typeface="Calibri" panose="020F0502020204030204" pitchFamily="34" charset="0"/>
                <a:cs typeface="Cordia New" panose="020B0304020202020204" pitchFamily="34" charset="-34"/>
              </a:rPr>
              <a:t>his is where we teach our YP to negotiate and build their sense of agency and voice  and build their dispositions…</a:t>
            </a:r>
          </a:p>
          <a:p>
            <a:pPr marL="342900" lvl="0" indent="-342900">
              <a:lnSpc>
                <a:spcPct val="107000"/>
              </a:lnSpc>
              <a:spcAft>
                <a:spcPts val="80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Use Board and Talking stick games to help YP develop communication skills</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lvl="0">
              <a:lnSpc>
                <a:spcPct val="107000"/>
              </a:lnSpc>
              <a:spcAft>
                <a:spcPts val="800"/>
              </a:spcAft>
            </a:pPr>
            <a:r>
              <a:rPr lang="en-US" b="1" dirty="0">
                <a:latin typeface="Calibri" panose="020F0502020204030204" pitchFamily="34" charset="0"/>
                <a:ea typeface="Calibri" panose="020F0502020204030204" pitchFamily="34" charset="0"/>
                <a:cs typeface="Cordia New" panose="020B0304020202020204" pitchFamily="34" charset="-34"/>
              </a:rPr>
              <a:t>When developing your curriculum :</a:t>
            </a:r>
          </a:p>
          <a:p>
            <a:pPr lvl="0">
              <a:lnSpc>
                <a:spcPct val="107000"/>
              </a:lnSpc>
              <a:spcAft>
                <a:spcPts val="800"/>
              </a:spcAft>
            </a:pPr>
            <a:r>
              <a:rPr lang="en-US" dirty="0">
                <a:latin typeface="Calibri" panose="020F0502020204030204" pitchFamily="34" charset="0"/>
                <a:ea typeface="Calibri" panose="020F0502020204030204" pitchFamily="34" charset="0"/>
                <a:cs typeface="Cordia New" panose="020B0304020202020204" pitchFamily="34" charset="-34"/>
              </a:rPr>
              <a:t>Start with what  type of YP you want to transition or graduate from your school.  - Back map these…to your context, General Capabilities and 21</a:t>
            </a:r>
            <a:r>
              <a:rPr lang="en-US" baseline="30000" dirty="0">
                <a:latin typeface="Calibri" panose="020F0502020204030204" pitchFamily="34" charset="0"/>
                <a:ea typeface="Calibri" panose="020F0502020204030204" pitchFamily="34" charset="0"/>
                <a:cs typeface="Cordia New" panose="020B0304020202020204" pitchFamily="34" charset="-34"/>
              </a:rPr>
              <a:t>st</a:t>
            </a:r>
            <a:r>
              <a:rPr lang="en-US" dirty="0">
                <a:latin typeface="Calibri" panose="020F0502020204030204" pitchFamily="34" charset="0"/>
                <a:ea typeface="Calibri" panose="020F0502020204030204" pitchFamily="34" charset="0"/>
                <a:cs typeface="Cordia New" panose="020B0304020202020204" pitchFamily="34" charset="-34"/>
              </a:rPr>
              <a:t> Century skills  and Cross Curriculum Priorities</a:t>
            </a:r>
          </a:p>
          <a:p>
            <a:r>
              <a:rPr lang="en-US" sz="1800" dirty="0">
                <a:effectLst/>
                <a:latin typeface="Calibri" panose="020F0502020204030204" pitchFamily="34" charset="0"/>
                <a:ea typeface="Calibri" panose="020F0502020204030204" pitchFamily="34" charset="0"/>
                <a:cs typeface="Cordia New" panose="020B0304020202020204" pitchFamily="34" charset="-34"/>
              </a:rPr>
              <a:t> </a:t>
            </a:r>
            <a:endParaRPr lang="en-AU" dirty="0"/>
          </a:p>
        </p:txBody>
      </p:sp>
      <p:pic>
        <p:nvPicPr>
          <p:cNvPr id="4" name="Picture 3" descr="Chart&#10;&#10;Description automatically generated">
            <a:extLst>
              <a:ext uri="{FF2B5EF4-FFF2-40B4-BE49-F238E27FC236}">
                <a16:creationId xmlns:a16="http://schemas.microsoft.com/office/drawing/2014/main" id="{1757DB2C-B556-4A16-ABCC-46A2A32181B4}"/>
              </a:ext>
            </a:extLst>
          </p:cNvPr>
          <p:cNvPicPr>
            <a:picLocks noChangeAspect="1"/>
          </p:cNvPicPr>
          <p:nvPr/>
        </p:nvPicPr>
        <p:blipFill>
          <a:blip r:embed="rId3"/>
          <a:stretch>
            <a:fillRect/>
          </a:stretch>
        </p:blipFill>
        <p:spPr>
          <a:xfrm>
            <a:off x="3831578" y="4603397"/>
            <a:ext cx="3773485" cy="2354655"/>
          </a:xfrm>
          <a:prstGeom prst="rect">
            <a:avLst/>
          </a:prstGeom>
        </p:spPr>
      </p:pic>
    </p:spTree>
    <p:extLst>
      <p:ext uri="{BB962C8B-B14F-4D97-AF65-F5344CB8AC3E}">
        <p14:creationId xmlns:p14="http://schemas.microsoft.com/office/powerpoint/2010/main" val="1977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3A6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Text, letter&#10;&#10;Description automatically generated">
            <a:extLst>
              <a:ext uri="{FF2B5EF4-FFF2-40B4-BE49-F238E27FC236}">
                <a16:creationId xmlns:a16="http://schemas.microsoft.com/office/drawing/2014/main" id="{A613BAAB-3D5E-4F7A-B31F-6722D3432C73}"/>
              </a:ext>
            </a:extLst>
          </p:cNvPr>
          <p:cNvPicPr>
            <a:picLocks noChangeAspect="1"/>
          </p:cNvPicPr>
          <p:nvPr/>
        </p:nvPicPr>
        <p:blipFill>
          <a:blip r:embed="rId3"/>
          <a:stretch>
            <a:fillRect/>
          </a:stretch>
        </p:blipFill>
        <p:spPr>
          <a:xfrm>
            <a:off x="4222992" y="2219518"/>
            <a:ext cx="3210871" cy="4538334"/>
          </a:xfrm>
          <a:prstGeom prst="rect">
            <a:avLst/>
          </a:prstGeom>
        </p:spPr>
      </p:pic>
      <p:sp>
        <p:nvSpPr>
          <p:cNvPr id="4" name="TextBox 3">
            <a:extLst>
              <a:ext uri="{FF2B5EF4-FFF2-40B4-BE49-F238E27FC236}">
                <a16:creationId xmlns:a16="http://schemas.microsoft.com/office/drawing/2014/main" id="{1C493824-7980-442C-A05A-9E8F5A3DE5B3}"/>
              </a:ext>
            </a:extLst>
          </p:cNvPr>
          <p:cNvSpPr txBox="1"/>
          <p:nvPr/>
        </p:nvSpPr>
        <p:spPr>
          <a:xfrm>
            <a:off x="844598" y="376928"/>
            <a:ext cx="8808953" cy="1866601"/>
          </a:xfrm>
          <a:prstGeom prst="rect">
            <a:avLst/>
          </a:prstGeom>
          <a:noFill/>
        </p:spPr>
        <p:txBody>
          <a:bodyPr wrap="square" rtlCol="0">
            <a:spAutoFit/>
          </a:bodyPr>
          <a:lstStyle/>
          <a:p>
            <a:pPr marL="342900" lvl="0" indent="-342900">
              <a:lnSpc>
                <a:spcPct val="107000"/>
              </a:lnSpc>
              <a:spcAft>
                <a:spcPts val="800"/>
              </a:spcAft>
              <a:buFont typeface="Calibri" panose="020F0502020204030204" pitchFamily="34" charset="0"/>
              <a:buChar char="-"/>
            </a:pPr>
            <a:r>
              <a:rPr lang="en-US" sz="1600" dirty="0">
                <a:highlight>
                  <a:srgbClr val="FFFF00"/>
                </a:highlight>
                <a:latin typeface="Calibri" panose="020F0502020204030204" pitchFamily="34" charset="0"/>
                <a:ea typeface="Calibri" panose="020F0502020204030204" pitchFamily="34" charset="0"/>
                <a:cs typeface="Cordia New" panose="020B0304020202020204" pitchFamily="34" charset="-34"/>
              </a:rPr>
              <a:t>Area for GROWTH for us is rethinking about how we report on YP learning…</a:t>
            </a:r>
          </a:p>
          <a:p>
            <a:pPr marL="342900" lvl="0" indent="-342900">
              <a:lnSpc>
                <a:spcPct val="107000"/>
              </a:lnSpc>
              <a:spcAft>
                <a:spcPts val="800"/>
              </a:spcAft>
              <a:buFont typeface="Calibri" panose="020F0502020204030204" pitchFamily="34" charset="0"/>
              <a:buChar char="-"/>
            </a:pPr>
            <a:r>
              <a:rPr lang="en-US" sz="1600" dirty="0">
                <a:highlight>
                  <a:srgbClr val="FFFF00"/>
                </a:highlight>
                <a:latin typeface="Calibri" panose="020F0502020204030204" pitchFamily="34" charset="0"/>
                <a:ea typeface="Calibri" panose="020F0502020204030204" pitchFamily="34" charset="0"/>
                <a:cs typeface="Cordia New" panose="020B0304020202020204" pitchFamily="34" charset="-34"/>
              </a:rPr>
              <a:t> We are exploring developing  learner profiles that capture the skills YP bring in ( cultural awareness – schools % of first nations-as well as the accredited learning they)  We are investigating how we can help YP develop the language and skills needed for this ever-changing world – </a:t>
            </a:r>
          </a:p>
          <a:p>
            <a:pPr marL="342900" lvl="0" indent="-342900">
              <a:lnSpc>
                <a:spcPct val="107000"/>
              </a:lnSpc>
              <a:spcAft>
                <a:spcPts val="800"/>
              </a:spcAft>
              <a:buFont typeface="Calibri" panose="020F0502020204030204" pitchFamily="34" charset="0"/>
              <a:buChar char="-"/>
            </a:pPr>
            <a:r>
              <a:rPr lang="en-US" sz="1600" dirty="0">
                <a:highlight>
                  <a:srgbClr val="FFFF00"/>
                </a:highlight>
                <a:latin typeface="Calibri" panose="020F0502020204030204" pitchFamily="34" charset="0"/>
                <a:ea typeface="Calibri" panose="020F0502020204030204" pitchFamily="34" charset="0"/>
                <a:cs typeface="Cordia New" panose="020B0304020202020204" pitchFamily="34" charset="-34"/>
              </a:rPr>
              <a:t>In our QLD Flexi’s We have identified  11 areas  that we would like to explore… and are looking at what our current practices that YP are engaging in where they are growing in these skills </a:t>
            </a:r>
          </a:p>
        </p:txBody>
      </p:sp>
    </p:spTree>
    <p:extLst>
      <p:ext uri="{BB962C8B-B14F-4D97-AF65-F5344CB8AC3E}">
        <p14:creationId xmlns:p14="http://schemas.microsoft.com/office/powerpoint/2010/main" val="1194238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6AB3E7-AFB7-4834-9F84-83D319518215}"/>
              </a:ext>
            </a:extLst>
          </p:cNvPr>
          <p:cNvPicPr>
            <a:picLocks noChangeAspect="1"/>
          </p:cNvPicPr>
          <p:nvPr/>
        </p:nvPicPr>
        <p:blipFill rotWithShape="1">
          <a:blip r:embed="rId2"/>
          <a:srcRect l="23971" t="12723" r="23432" b="28855"/>
          <a:stretch/>
        </p:blipFill>
        <p:spPr>
          <a:xfrm>
            <a:off x="1305703" y="918546"/>
            <a:ext cx="7059629" cy="4979334"/>
          </a:xfrm>
          <a:prstGeom prst="rect">
            <a:avLst/>
          </a:prstGeom>
        </p:spPr>
      </p:pic>
      <p:sp>
        <p:nvSpPr>
          <p:cNvPr id="4" name="TextBox 3">
            <a:extLst>
              <a:ext uri="{FF2B5EF4-FFF2-40B4-BE49-F238E27FC236}">
                <a16:creationId xmlns:a16="http://schemas.microsoft.com/office/drawing/2014/main" id="{99715DF9-041A-4B3C-B974-0FD7000C7C94}"/>
              </a:ext>
            </a:extLst>
          </p:cNvPr>
          <p:cNvSpPr txBox="1"/>
          <p:nvPr/>
        </p:nvSpPr>
        <p:spPr>
          <a:xfrm>
            <a:off x="8253281" y="1605435"/>
            <a:ext cx="3293546" cy="3970318"/>
          </a:xfrm>
          <a:prstGeom prst="rect">
            <a:avLst/>
          </a:prstGeom>
          <a:noFill/>
        </p:spPr>
        <p:txBody>
          <a:bodyPr wrap="square" rtlCol="0">
            <a:spAutoFit/>
          </a:bodyPr>
          <a:lstStyle/>
          <a:p>
            <a:r>
              <a:rPr lang="en-US" dirty="0"/>
              <a:t>Beyond ATAR report:  Provides some examples of what a  Learner profile is.  Our schools are exploring how we can broaden what we report on.   We think this will help our YP understand their skills and help shape their areas of strength, and their ability to articulate and demonstrate soft skills … creating life- long learners</a:t>
            </a:r>
          </a:p>
          <a:p>
            <a:endParaRPr lang="en-US" dirty="0"/>
          </a:p>
          <a:p>
            <a:r>
              <a:rPr lang="en-US" sz="1200" dirty="0"/>
              <a:t> https://www.all-learning.org.au/sites/default/files/resources/beyond_atar_proposal_for_change_all.pdf</a:t>
            </a:r>
            <a:endParaRPr lang="en-AU" sz="1200" dirty="0"/>
          </a:p>
        </p:txBody>
      </p:sp>
    </p:spTree>
    <p:extLst>
      <p:ext uri="{BB962C8B-B14F-4D97-AF65-F5344CB8AC3E}">
        <p14:creationId xmlns:p14="http://schemas.microsoft.com/office/powerpoint/2010/main" val="2232438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8DE1-E3D4-4B58-A804-79F3C1554F6B}"/>
              </a:ext>
            </a:extLst>
          </p:cNvPr>
          <p:cNvSpPr>
            <a:spLocks noGrp="1"/>
          </p:cNvSpPr>
          <p:nvPr>
            <p:ph type="title"/>
          </p:nvPr>
        </p:nvSpPr>
        <p:spPr>
          <a:xfrm>
            <a:off x="460690" y="3294473"/>
            <a:ext cx="11260858" cy="2415292"/>
          </a:xfrm>
        </p:spPr>
        <p:txBody>
          <a:bodyPr>
            <a:normAutofit fontScale="90000"/>
          </a:bodyPr>
          <a:lstStyle/>
          <a:p>
            <a:r>
              <a:rPr lang="en-US" dirty="0"/>
              <a:t>Finally – lets here from YP</a:t>
            </a:r>
            <a:br>
              <a:rPr lang="en-US" dirty="0"/>
            </a:br>
            <a:r>
              <a:rPr lang="en-US" dirty="0"/>
              <a:t> </a:t>
            </a:r>
            <a:br>
              <a:rPr lang="en-US" dirty="0"/>
            </a:br>
            <a:r>
              <a:rPr lang="en-US" dirty="0">
                <a:hlinkClick r:id="rId2"/>
              </a:rPr>
              <a:t>https://www.filmpond.com/ponds/ssle/films/9jTqrRVvAkaNp9Zn</a:t>
            </a:r>
            <a:br>
              <a:rPr lang="en-US" dirty="0"/>
            </a:br>
            <a:br>
              <a:rPr lang="en-US" dirty="0"/>
            </a:br>
            <a:endParaRPr lang="en-AU" dirty="0"/>
          </a:p>
        </p:txBody>
      </p:sp>
    </p:spTree>
    <p:extLst>
      <p:ext uri="{BB962C8B-B14F-4D97-AF65-F5344CB8AC3E}">
        <p14:creationId xmlns:p14="http://schemas.microsoft.com/office/powerpoint/2010/main" val="124484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graphicFrame>
        <p:nvGraphicFramePr>
          <p:cNvPr id="2" name="Table 2">
            <a:extLst>
              <a:ext uri="{FF2B5EF4-FFF2-40B4-BE49-F238E27FC236}">
                <a16:creationId xmlns:a16="http://schemas.microsoft.com/office/drawing/2014/main" id="{3EE51A52-E578-455C-99CD-9C0367F1EB2D}"/>
              </a:ext>
            </a:extLst>
          </p:cNvPr>
          <p:cNvGraphicFramePr>
            <a:graphicFrameLocks noGrp="1"/>
          </p:cNvGraphicFramePr>
          <p:nvPr>
            <p:extLst>
              <p:ext uri="{D42A27DB-BD31-4B8C-83A1-F6EECF244321}">
                <p14:modId xmlns:p14="http://schemas.microsoft.com/office/powerpoint/2010/main" val="1846837988"/>
              </p:ext>
            </p:extLst>
          </p:nvPr>
        </p:nvGraphicFramePr>
        <p:xfrm>
          <a:off x="412377" y="519953"/>
          <a:ext cx="10524477" cy="7955280"/>
        </p:xfrm>
        <a:graphic>
          <a:graphicData uri="http://schemas.openxmlformats.org/drawingml/2006/table">
            <a:tbl>
              <a:tblPr firstRow="1" bandRow="1">
                <a:tableStyleId>{5C22544A-7EE6-4342-B048-85BDC9FD1C3A}</a:tableStyleId>
              </a:tblPr>
              <a:tblGrid>
                <a:gridCol w="10524477">
                  <a:extLst>
                    <a:ext uri="{9D8B030D-6E8A-4147-A177-3AD203B41FA5}">
                      <a16:colId xmlns:a16="http://schemas.microsoft.com/office/drawing/2014/main" val="3010774128"/>
                    </a:ext>
                  </a:extLst>
                </a:gridCol>
              </a:tblGrid>
              <a:tr h="5447952">
                <a:tc>
                  <a:txBody>
                    <a:bodyPr/>
                    <a:lstStyle/>
                    <a:p>
                      <a:endParaRPr lang="en-AU" sz="1800" b="1" u="sng" kern="1200" dirty="0">
                        <a:solidFill>
                          <a:schemeClr val="lt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  Thank you for the invitation to talk to you today:</a:t>
                      </a: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I know I am talking to a zoom full of very experienced practitioners who any number of you could easily be doing this presentation.  Acknowledge that 2020 has been a strange year and one where  all of us that work with vulnerable young people have seen disengagement at its highest levels.  </a:t>
                      </a: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1" kern="1200" dirty="0">
                          <a:solidFill>
                            <a:schemeClr val="tx1"/>
                          </a:solidFill>
                          <a:effectLst/>
                          <a:latin typeface="+mn-lt"/>
                          <a:ea typeface="+mn-ea"/>
                          <a:cs typeface="+mn-cs"/>
                        </a:rPr>
                        <a:t>I can only talk to you about my experiences and hope that 1 or 2 things resonate with you today.</a:t>
                      </a:r>
                    </a:p>
                    <a:p>
                      <a:pPr algn="l" defTabSz="914400" rtl="0" eaLnBrk="1" latinLnBrk="0" hangingPunct="1"/>
                      <a:endParaRPr lang="en-AU" sz="1800" b="1" kern="1200" dirty="0">
                        <a:solidFill>
                          <a:schemeClr val="tx1"/>
                        </a:solidFill>
                        <a:effectLst/>
                        <a:latin typeface="+mn-lt"/>
                        <a:ea typeface="+mn-ea"/>
                        <a:cs typeface="+mn-cs"/>
                      </a:endParaRPr>
                    </a:p>
                    <a:p>
                      <a:pPr algn="l" defTabSz="914400" rtl="0" eaLnBrk="1" latinLnBrk="0" hangingPunct="1"/>
                      <a:r>
                        <a:rPr lang="en-AU" sz="1800" b="1" kern="1200" dirty="0">
                          <a:solidFill>
                            <a:schemeClr val="tx1"/>
                          </a:solidFill>
                          <a:effectLst/>
                          <a:latin typeface="+mn-lt"/>
                          <a:ea typeface="+mn-ea"/>
                          <a:cs typeface="+mn-cs"/>
                        </a:rPr>
                        <a:t>Who am I, What’s my </a:t>
                      </a:r>
                      <a:r>
                        <a:rPr lang="en-AU" sz="1800" b="1" kern="1200" dirty="0" err="1">
                          <a:solidFill>
                            <a:schemeClr val="tx1"/>
                          </a:solidFill>
                          <a:effectLst/>
                          <a:latin typeface="+mn-lt"/>
                          <a:ea typeface="+mn-ea"/>
                          <a:cs typeface="+mn-cs"/>
                        </a:rPr>
                        <a:t>lense</a:t>
                      </a:r>
                      <a:endParaRPr lang="en-AU" sz="1800" b="1" kern="1200" dirty="0">
                        <a:solidFill>
                          <a:schemeClr val="tx1"/>
                        </a:solidFill>
                        <a:effectLst/>
                        <a:latin typeface="+mn-lt"/>
                        <a:ea typeface="+mn-ea"/>
                        <a:cs typeface="+mn-cs"/>
                      </a:endParaRP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EREA – Edmund Rice Education Australia – 22 years</a:t>
                      </a: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22 Special Assistance Schools across Australia  ( growing area in education) </a:t>
                      </a: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Operation by Principles -+ Common ground </a:t>
                      </a: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Head of Campus of  Deception Bay Flexible Learning Centre for 5 years </a:t>
                      </a:r>
                    </a:p>
                    <a:p>
                      <a:pPr algn="l" defTabSz="914400" rtl="0" eaLnBrk="1" latinLnBrk="0" hangingPunct="1"/>
                      <a:endParaRPr lang="en-AU" sz="1800" b="0" kern="1200" dirty="0">
                        <a:solidFill>
                          <a:schemeClr val="tx1"/>
                        </a:solidFill>
                        <a:effectLst/>
                        <a:latin typeface="+mn-lt"/>
                        <a:ea typeface="+mn-ea"/>
                        <a:cs typeface="+mn-cs"/>
                      </a:endParaRPr>
                    </a:p>
                    <a:p>
                      <a:pPr algn="l" defTabSz="914400" rtl="0" eaLnBrk="1" latinLnBrk="0" hangingPunct="1"/>
                      <a:r>
                        <a:rPr lang="en-AU" sz="1800" b="0" kern="1200" dirty="0">
                          <a:solidFill>
                            <a:schemeClr val="tx1"/>
                          </a:solidFill>
                          <a:effectLst/>
                          <a:latin typeface="+mn-lt"/>
                          <a:ea typeface="+mn-ea"/>
                          <a:cs typeface="+mn-cs"/>
                        </a:rPr>
                        <a:t>National role with 6 Principals of EREAFSN – </a:t>
                      </a:r>
                      <a:r>
                        <a:rPr lang="en-AU" sz="1800" b="0" kern="1200" dirty="0">
                          <a:solidFill>
                            <a:schemeClr val="tx1"/>
                          </a:solidFill>
                          <a:effectLst/>
                          <a:latin typeface="+mn-lt"/>
                          <a:ea typeface="+mn-ea"/>
                          <a:cs typeface="+mn-cs"/>
                          <a:hlinkClick r:id="rId3"/>
                        </a:rPr>
                        <a:t>www.ereafsn.edu.au</a:t>
                      </a:r>
                      <a:endParaRPr lang="en-AU" sz="1800" b="0" kern="1200" dirty="0">
                        <a:solidFill>
                          <a:schemeClr val="tx1"/>
                        </a:solidFill>
                        <a:effectLst/>
                        <a:latin typeface="+mn-lt"/>
                        <a:ea typeface="+mn-ea"/>
                        <a:cs typeface="+mn-cs"/>
                      </a:endParaRPr>
                    </a:p>
                    <a:p>
                      <a:pPr algn="l" defTabSz="914400" rtl="0" eaLnBrk="1" latinLnBrk="0" hangingPunct="1"/>
                      <a:endParaRPr lang="en-AU" sz="1800" b="0" kern="1200" dirty="0">
                        <a:solidFill>
                          <a:schemeClr val="tx1"/>
                        </a:solidFill>
                        <a:effectLst/>
                        <a:latin typeface="+mn-lt"/>
                        <a:ea typeface="+mn-ea"/>
                        <a:cs typeface="+mn-cs"/>
                      </a:endParaRPr>
                    </a:p>
                    <a:p>
                      <a:endParaRPr lang="en-US" sz="1800" b="0" kern="1200" dirty="0">
                        <a:solidFill>
                          <a:schemeClr val="tx1"/>
                        </a:solidFill>
                        <a:effectLst/>
                        <a:latin typeface="+mn-lt"/>
                        <a:ea typeface="+mn-ea"/>
                        <a:cs typeface="+mn-cs"/>
                      </a:endParaRPr>
                    </a:p>
                    <a:p>
                      <a:endParaRPr lang="en-AU" sz="1800" b="1" u="sng" kern="1200" dirty="0">
                        <a:solidFill>
                          <a:schemeClr val="tx1"/>
                        </a:solidFill>
                        <a:effectLst/>
                        <a:latin typeface="+mn-lt"/>
                        <a:ea typeface="+mn-ea"/>
                        <a:cs typeface="+mn-cs"/>
                      </a:endParaRPr>
                    </a:p>
                    <a:p>
                      <a:endParaRPr lang="en-US" dirty="0">
                        <a:solidFill>
                          <a:schemeClr val="tx1"/>
                        </a:solidFill>
                      </a:endParaRPr>
                    </a:p>
                    <a:p>
                      <a:endParaRPr lang="en-US" dirty="0"/>
                    </a:p>
                    <a:p>
                      <a:endParaRPr lang="en-AU" dirty="0"/>
                    </a:p>
                  </a:txBody>
                  <a:tcPr>
                    <a:noFill/>
                  </a:tcPr>
                </a:tc>
                <a:extLst>
                  <a:ext uri="{0D108BD9-81ED-4DB2-BD59-A6C34878D82A}">
                    <a16:rowId xmlns:a16="http://schemas.microsoft.com/office/drawing/2014/main" val="2218976742"/>
                  </a:ext>
                </a:extLst>
              </a:tr>
              <a:tr h="265754">
                <a:tc>
                  <a:txBody>
                    <a:bodyPr/>
                    <a:lstStyle/>
                    <a:p>
                      <a:endParaRPr lang="en-AU" dirty="0"/>
                    </a:p>
                  </a:txBody>
                  <a:tcPr>
                    <a:noFill/>
                  </a:tcPr>
                </a:tc>
                <a:extLst>
                  <a:ext uri="{0D108BD9-81ED-4DB2-BD59-A6C34878D82A}">
                    <a16:rowId xmlns:a16="http://schemas.microsoft.com/office/drawing/2014/main" val="1146886260"/>
                  </a:ext>
                </a:extLst>
              </a:tr>
              <a:tr h="265754">
                <a:tc>
                  <a:txBody>
                    <a:bodyPr/>
                    <a:lstStyle/>
                    <a:p>
                      <a:endParaRPr lang="en-AU" dirty="0"/>
                    </a:p>
                  </a:txBody>
                  <a:tcPr>
                    <a:noFill/>
                  </a:tcPr>
                </a:tc>
                <a:extLst>
                  <a:ext uri="{0D108BD9-81ED-4DB2-BD59-A6C34878D82A}">
                    <a16:rowId xmlns:a16="http://schemas.microsoft.com/office/drawing/2014/main" val="1736350792"/>
                  </a:ext>
                </a:extLst>
              </a:tr>
            </a:tbl>
          </a:graphicData>
        </a:graphic>
      </p:graphicFrame>
      <p:pic>
        <p:nvPicPr>
          <p:cNvPr id="7" name="Picture 6" descr="A picture containing text, blackboard&#10;&#10;Description automatically generated">
            <a:extLst>
              <a:ext uri="{FF2B5EF4-FFF2-40B4-BE49-F238E27FC236}">
                <a16:creationId xmlns:a16="http://schemas.microsoft.com/office/drawing/2014/main" id="{DB765B79-E3CB-4D5C-AC93-B8F3E1118F14}"/>
              </a:ext>
            </a:extLst>
          </p:cNvPr>
          <p:cNvPicPr>
            <a:picLocks noChangeAspect="1"/>
          </p:cNvPicPr>
          <p:nvPr/>
        </p:nvPicPr>
        <p:blipFill>
          <a:blip r:embed="rId4"/>
          <a:stretch>
            <a:fillRect/>
          </a:stretch>
        </p:blipFill>
        <p:spPr>
          <a:xfrm>
            <a:off x="7255934" y="2275021"/>
            <a:ext cx="4324350" cy="4667250"/>
          </a:xfrm>
          <a:prstGeom prst="rect">
            <a:avLst/>
          </a:prstGeom>
        </p:spPr>
      </p:pic>
    </p:spTree>
    <p:extLst>
      <p:ext uri="{BB962C8B-B14F-4D97-AF65-F5344CB8AC3E}">
        <p14:creationId xmlns:p14="http://schemas.microsoft.com/office/powerpoint/2010/main" val="13852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10" name="TextBox 9">
            <a:extLst>
              <a:ext uri="{FF2B5EF4-FFF2-40B4-BE49-F238E27FC236}">
                <a16:creationId xmlns:a16="http://schemas.microsoft.com/office/drawing/2014/main" id="{CBB5F598-E7A7-4061-A43A-413A6018C505}"/>
              </a:ext>
            </a:extLst>
          </p:cNvPr>
          <p:cNvSpPr txBox="1"/>
          <p:nvPr/>
        </p:nvSpPr>
        <p:spPr>
          <a:xfrm>
            <a:off x="1048951" y="551202"/>
            <a:ext cx="10272850" cy="5960927"/>
          </a:xfrm>
          <a:prstGeom prst="rect">
            <a:avLst/>
          </a:prstGeom>
          <a:noFill/>
        </p:spPr>
        <p:txBody>
          <a:bodyPr wrap="square">
            <a:spAutoFit/>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Cordia New" panose="020B0304020202020204" pitchFamily="34" charset="-34"/>
              </a:rPr>
              <a:t>How to engage Disengaged YP </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Highly Disengaged YP (those that you call, haven’t been at school for ages,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who keep promising  to come in but don’t, YP that you're working with </a:t>
            </a:r>
            <a:r>
              <a:rPr lang="en-US" sz="1800" dirty="0" err="1">
                <a:effectLst/>
                <a:latin typeface="Calibri" panose="020F0502020204030204" pitchFamily="34" charset="0"/>
                <a:ea typeface="Calibri" panose="020F0502020204030204" pitchFamily="34" charset="0"/>
                <a:cs typeface="Cordia New" panose="020B0304020202020204" pitchFamily="34" charset="-34"/>
              </a:rPr>
              <a:t>eg</a:t>
            </a:r>
            <a:r>
              <a:rPr lang="en-US" sz="1800" dirty="0">
                <a:effectLst/>
                <a:latin typeface="Calibri" panose="020F0502020204030204" pitchFamily="34" charset="0"/>
                <a:ea typeface="Calibri" panose="020F0502020204030204" pitchFamily="34" charset="0"/>
                <a:cs typeface="Cordia New" panose="020B0304020202020204" pitchFamily="34" charset="-34"/>
              </a:rPr>
              <a:t> YJ, GO)</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i="1" dirty="0">
                <a:effectLst/>
                <a:latin typeface="Calibri" panose="020F0502020204030204" pitchFamily="34" charset="0"/>
                <a:ea typeface="Calibri" panose="020F0502020204030204" pitchFamily="34" charset="0"/>
                <a:cs typeface="Cordia New" panose="020B0304020202020204" pitchFamily="34" charset="-34"/>
              </a:rPr>
              <a:t>We can’t wait for YP to come to us we need to go to them…</a:t>
            </a:r>
            <a:endParaRPr lang="en-AU" sz="1800" i="1"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ordia New" panose="020B0304020202020204" pitchFamily="34" charset="-34"/>
              </a:rPr>
              <a:t>What does this look like: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Home Visits- parcels of food…sitting in conversation with the YP, family/</a:t>
            </a:r>
            <a:r>
              <a:rPr lang="en-US" sz="1800" dirty="0" err="1">
                <a:effectLst/>
                <a:latin typeface="Calibri" panose="020F0502020204030204" pitchFamily="34" charset="0"/>
                <a:ea typeface="Calibri" panose="020F0502020204030204" pitchFamily="34" charset="0"/>
                <a:cs typeface="Cordia New" panose="020B0304020202020204" pitchFamily="34" charset="-34"/>
              </a:rPr>
              <a:t>carers</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Meeting at a local McDonalds or Park (food is a massive connector for YP) </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The focus of these visits is on wellbeing, support, building up trust</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This may take a while and we may need to take small steps…..once a week, twice a week</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We need </a:t>
            </a:r>
            <a:r>
              <a:rPr lang="en-US" dirty="0">
                <a:latin typeface="Calibri" panose="020F0502020204030204" pitchFamily="34" charset="0"/>
                <a:ea typeface="Calibri" panose="020F0502020204030204" pitchFamily="34" charset="0"/>
                <a:cs typeface="Cordia New" panose="020B0304020202020204" pitchFamily="34" charset="-34"/>
              </a:rPr>
              <a:t>to find out what the </a:t>
            </a:r>
            <a:r>
              <a:rPr lang="en-US" sz="1800" dirty="0">
                <a:effectLst/>
                <a:latin typeface="Calibri" panose="020F0502020204030204" pitchFamily="34" charset="0"/>
                <a:ea typeface="Calibri" panose="020F0502020204030204" pitchFamily="34" charset="0"/>
                <a:cs typeface="Cordia New" panose="020B0304020202020204" pitchFamily="34" charset="-34"/>
              </a:rPr>
              <a:t> </a:t>
            </a:r>
            <a:r>
              <a:rPr lang="en-US" sz="1800" b="1" dirty="0">
                <a:effectLst/>
                <a:latin typeface="Calibri" panose="020F0502020204030204" pitchFamily="34" charset="0"/>
                <a:ea typeface="Calibri" panose="020F0502020204030204" pitchFamily="34" charset="0"/>
                <a:cs typeface="Cordia New" panose="020B0304020202020204" pitchFamily="34" charset="-34"/>
              </a:rPr>
              <a:t>YP UNMET NEED</a:t>
            </a:r>
            <a:r>
              <a:rPr lang="en-US" sz="1800" dirty="0">
                <a:effectLst/>
                <a:latin typeface="Calibri" panose="020F0502020204030204" pitchFamily="34" charset="0"/>
                <a:ea typeface="Calibri" panose="020F0502020204030204" pitchFamily="34" charset="0"/>
                <a:cs typeface="Cordia New" panose="020B0304020202020204" pitchFamily="34" charset="-34"/>
              </a:rPr>
              <a: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Once we</a:t>
            </a:r>
            <a:r>
              <a:rPr lang="en-US" sz="1800" b="1" dirty="0">
                <a:effectLst/>
                <a:latin typeface="Calibri" panose="020F0502020204030204" pitchFamily="34" charset="0"/>
                <a:ea typeface="Calibri" panose="020F0502020204030204" pitchFamily="34" charset="0"/>
                <a:cs typeface="Cordia New" panose="020B0304020202020204" pitchFamily="34" charset="-34"/>
              </a:rPr>
              <a:t> LISTEN</a:t>
            </a:r>
            <a:r>
              <a:rPr lang="en-US" sz="1800" dirty="0">
                <a:effectLst/>
                <a:latin typeface="Calibri" panose="020F0502020204030204" pitchFamily="34" charset="0"/>
                <a:ea typeface="Calibri" panose="020F0502020204030204" pitchFamily="34" charset="0"/>
                <a:cs typeface="Cordia New" panose="020B0304020202020204" pitchFamily="34" charset="-34"/>
              </a:rPr>
              <a:t> and we have the YP Need on the Table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then we can </a:t>
            </a:r>
            <a:r>
              <a:rPr lang="en-US" sz="1800" b="1" dirty="0">
                <a:effectLst/>
                <a:latin typeface="Calibri" panose="020F0502020204030204" pitchFamily="34" charset="0"/>
                <a:ea typeface="Calibri" panose="020F0502020204030204" pitchFamily="34" charset="0"/>
                <a:cs typeface="Cordia New" panose="020B0304020202020204" pitchFamily="34" charset="-34"/>
              </a:rPr>
              <a:t>Collaborate</a:t>
            </a:r>
            <a:r>
              <a:rPr lang="en-US" sz="1800" dirty="0">
                <a:effectLst/>
                <a:latin typeface="Calibri" panose="020F0502020204030204" pitchFamily="34" charset="0"/>
                <a:ea typeface="Calibri" panose="020F0502020204030204" pitchFamily="34" charset="0"/>
                <a:cs typeface="Cordia New" panose="020B0304020202020204" pitchFamily="34" charset="-34"/>
              </a:rPr>
              <a:t> to work on a </a:t>
            </a:r>
            <a:r>
              <a:rPr lang="en-US" sz="1800" b="1" dirty="0">
                <a:effectLst/>
                <a:latin typeface="Calibri" panose="020F0502020204030204" pitchFamily="34" charset="0"/>
                <a:ea typeface="Calibri" panose="020F0502020204030204" pitchFamily="34" charset="0"/>
                <a:cs typeface="Cordia New" panose="020B0304020202020204" pitchFamily="34" charset="-34"/>
              </a:rPr>
              <a:t>solution together  </a:t>
            </a:r>
          </a:p>
          <a:p>
            <a:pPr>
              <a:lnSpc>
                <a:spcPct val="107000"/>
              </a:lnSpc>
              <a:spcAft>
                <a:spcPts val="800"/>
              </a:spcAft>
            </a:pPr>
            <a:r>
              <a:rPr lang="en-US" b="1" dirty="0">
                <a:latin typeface="Calibri" panose="020F0502020204030204" pitchFamily="34" charset="0"/>
                <a:ea typeface="Calibri" panose="020F0502020204030204" pitchFamily="34" charset="0"/>
                <a:cs typeface="Cordia New" panose="020B0304020202020204" pitchFamily="34" charset="-34"/>
              </a:rPr>
              <a:t>FLEXI – refer to this as CPS – Collaborative Problem Solving (thinkkids.org) </a:t>
            </a:r>
          </a:p>
          <a:p>
            <a:pPr>
              <a:lnSpc>
                <a:spcPct val="107000"/>
              </a:lnSpc>
              <a:spcAft>
                <a:spcPts val="800"/>
              </a:spcAft>
            </a:pPr>
            <a:r>
              <a:rPr lang="en-US" sz="1200" b="1" dirty="0">
                <a:latin typeface="Calibri" panose="020F0502020204030204" pitchFamily="34" charset="0"/>
                <a:ea typeface="Calibri" panose="020F0502020204030204" pitchFamily="34" charset="0"/>
                <a:cs typeface="Cordia New" panose="020B0304020202020204" pitchFamily="34" charset="-34"/>
              </a:rPr>
              <a:t>Resource: </a:t>
            </a:r>
            <a:r>
              <a:rPr lang="en-US" sz="1200" b="1" dirty="0">
                <a:latin typeface="Calibri" panose="020F0502020204030204" pitchFamily="34" charset="0"/>
                <a:ea typeface="Calibri" panose="020F0502020204030204" pitchFamily="34" charset="0"/>
                <a:cs typeface="Cordia New" panose="020B0304020202020204" pitchFamily="34" charset="-34"/>
                <a:hlinkClick r:id="rId3"/>
              </a:rPr>
              <a:t>https://www.youtube.com/watch?v=ygMWv9VesiQ</a:t>
            </a:r>
            <a:endParaRPr lang="en-US" sz="1200" b="1" dirty="0">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ordia New" panose="020B0304020202020204" pitchFamily="34" charset="-34"/>
              </a:rPr>
              <a:t>Your school/community needs to develop systems and processes to be able to reach out to YP. </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12" name="Picture 11" descr="A picture containing outdoor, ground, person&#10;&#10;Description automatically generated">
            <a:extLst>
              <a:ext uri="{FF2B5EF4-FFF2-40B4-BE49-F238E27FC236}">
                <a16:creationId xmlns:a16="http://schemas.microsoft.com/office/drawing/2014/main" id="{76B78A5A-D619-4CFF-93E1-FFAE76C4C29D}"/>
              </a:ext>
            </a:extLst>
          </p:cNvPr>
          <p:cNvPicPr>
            <a:picLocks noChangeAspect="1"/>
          </p:cNvPicPr>
          <p:nvPr/>
        </p:nvPicPr>
        <p:blipFill>
          <a:blip r:embed="rId4"/>
          <a:stretch>
            <a:fillRect/>
          </a:stretch>
        </p:blipFill>
        <p:spPr>
          <a:xfrm>
            <a:off x="8711231" y="903364"/>
            <a:ext cx="3367513" cy="2525635"/>
          </a:xfrm>
          <a:prstGeom prst="rect">
            <a:avLst/>
          </a:prstGeom>
        </p:spPr>
      </p:pic>
    </p:spTree>
    <p:extLst>
      <p:ext uri="{BB962C8B-B14F-4D97-AF65-F5344CB8AC3E}">
        <p14:creationId xmlns:p14="http://schemas.microsoft.com/office/powerpoint/2010/main" val="295803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4" name="TextBox 3">
            <a:extLst>
              <a:ext uri="{FF2B5EF4-FFF2-40B4-BE49-F238E27FC236}">
                <a16:creationId xmlns:a16="http://schemas.microsoft.com/office/drawing/2014/main" id="{41204A75-F171-4823-BCB7-9B304A4A1B5E}"/>
              </a:ext>
            </a:extLst>
          </p:cNvPr>
          <p:cNvSpPr txBox="1"/>
          <p:nvPr/>
        </p:nvSpPr>
        <p:spPr>
          <a:xfrm>
            <a:off x="2819982" y="1012122"/>
            <a:ext cx="7378021" cy="5632311"/>
          </a:xfrm>
          <a:prstGeom prst="rect">
            <a:avLst/>
          </a:prstGeom>
          <a:noFill/>
        </p:spPr>
        <p:txBody>
          <a:bodyPr wrap="square" rtlCol="0">
            <a:spAutoFit/>
          </a:bodyPr>
          <a:lstStyle/>
          <a:p>
            <a:r>
              <a:rPr lang="en-US" dirty="0"/>
              <a:t>COVID has shown us that some YP can thrive working from home to allow them to be </a:t>
            </a:r>
            <a:r>
              <a:rPr lang="en-US" dirty="0" err="1"/>
              <a:t>carer’s</a:t>
            </a:r>
            <a:r>
              <a:rPr lang="en-US" dirty="0"/>
              <a:t> for their family, or take better care of their own mental health needs…. IN QLD this does not meet school registration guidelines, but I think we need to continue to challenge and advocate for YP because this is a valid engagement method which is really beneficial for some of our YP. </a:t>
            </a:r>
          </a:p>
          <a:p>
            <a:endParaRPr lang="en-US" dirty="0"/>
          </a:p>
          <a:p>
            <a:endParaRPr lang="en-US" dirty="0"/>
          </a:p>
          <a:p>
            <a:r>
              <a:rPr lang="en-US" dirty="0"/>
              <a:t>At the end of day sometimes if we can not engage a YP to come to our school then we must say goodbye – this is sad and challenging for us, but it can be the vehicle for Young People  choosing to re-engage.    We are a school and need to meet our CENSUS guidelines and this is something we need to be upfront about  with YP. </a:t>
            </a:r>
          </a:p>
          <a:p>
            <a:endParaRPr lang="en-US" dirty="0"/>
          </a:p>
          <a:p>
            <a:endParaRPr lang="en-US" dirty="0"/>
          </a:p>
          <a:p>
            <a:r>
              <a:rPr lang="en-AU" dirty="0"/>
              <a:t>What’s important:</a:t>
            </a:r>
          </a:p>
          <a:p>
            <a:endParaRPr lang="en-AU" dirty="0"/>
          </a:p>
          <a:p>
            <a:pPr marL="285750" indent="-285750">
              <a:buFont typeface="Arial" panose="020B0604020202020204" pitchFamily="34" charset="0"/>
              <a:buChar char="•"/>
            </a:pPr>
            <a:r>
              <a:rPr lang="en-AU" dirty="0"/>
              <a:t>They know the door is always open </a:t>
            </a:r>
          </a:p>
          <a:p>
            <a:pPr marL="285750" indent="-285750">
              <a:buFont typeface="Arial" panose="020B0604020202020204" pitchFamily="34" charset="0"/>
              <a:buChar char="•"/>
            </a:pPr>
            <a:r>
              <a:rPr lang="en-AU" dirty="0"/>
              <a:t>We continue to connect in regarding their wellbeing </a:t>
            </a:r>
          </a:p>
          <a:p>
            <a:pPr marL="285750" indent="-285750">
              <a:buFont typeface="Arial" panose="020B0604020202020204" pitchFamily="34" charset="0"/>
              <a:buChar char="•"/>
            </a:pPr>
            <a:r>
              <a:rPr lang="en-AU" dirty="0"/>
              <a:t>We work to establish other agencies/schools to support the family and the YP needs.</a:t>
            </a:r>
          </a:p>
        </p:txBody>
      </p:sp>
      <p:pic>
        <p:nvPicPr>
          <p:cNvPr id="10" name="Picture 9" descr="Icon&#10;&#10;Description automatically generated">
            <a:extLst>
              <a:ext uri="{FF2B5EF4-FFF2-40B4-BE49-F238E27FC236}">
                <a16:creationId xmlns:a16="http://schemas.microsoft.com/office/drawing/2014/main" id="{3F8CB990-D211-4F2F-9123-7570361EFF5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4137" y="2719350"/>
            <a:ext cx="1200329" cy="1200329"/>
          </a:xfrm>
          <a:prstGeom prst="rect">
            <a:avLst/>
          </a:prstGeom>
        </p:spPr>
      </p:pic>
    </p:spTree>
    <p:extLst>
      <p:ext uri="{BB962C8B-B14F-4D97-AF65-F5344CB8AC3E}">
        <p14:creationId xmlns:p14="http://schemas.microsoft.com/office/powerpoint/2010/main" val="36073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6" name="TextBox 5">
            <a:extLst>
              <a:ext uri="{FF2B5EF4-FFF2-40B4-BE49-F238E27FC236}">
                <a16:creationId xmlns:a16="http://schemas.microsoft.com/office/drawing/2014/main" id="{965AE67B-C652-419A-A4F3-403A98F50C42}"/>
              </a:ext>
            </a:extLst>
          </p:cNvPr>
          <p:cNvSpPr txBox="1"/>
          <p:nvPr/>
        </p:nvSpPr>
        <p:spPr>
          <a:xfrm>
            <a:off x="0" y="1379048"/>
            <a:ext cx="9914237" cy="4441152"/>
          </a:xfrm>
          <a:prstGeom prst="rect">
            <a:avLst/>
          </a:prstGeom>
          <a:noFill/>
        </p:spPr>
        <p:txBody>
          <a:bodyPr wrap="square">
            <a:spAutoFit/>
          </a:bodyPr>
          <a:lstStyle/>
          <a:p>
            <a:pPr>
              <a:lnSpc>
                <a:spcPct val="107000"/>
              </a:lnSpc>
              <a:spcAft>
                <a:spcPts val="800"/>
              </a:spcAft>
            </a:pPr>
            <a:r>
              <a:rPr lang="en-US" sz="2000" b="1" dirty="0">
                <a:effectLst/>
                <a:latin typeface="Calibri" panose="020F0502020204030204" pitchFamily="34" charset="0"/>
                <a:ea typeface="Calibri" panose="020F0502020204030204" pitchFamily="34" charset="0"/>
                <a:cs typeface="Cordia New" panose="020B0304020202020204" pitchFamily="34" charset="-34"/>
              </a:rPr>
              <a:t>So How do we engage YP who do come to our schools/communities</a:t>
            </a:r>
          </a:p>
          <a:p>
            <a:pPr>
              <a:lnSpc>
                <a:spcPct val="107000"/>
              </a:lnSpc>
              <a:spcAft>
                <a:spcPts val="800"/>
              </a:spcAft>
            </a:pPr>
            <a:r>
              <a:rPr lang="en-US" sz="2000" b="1" dirty="0">
                <a:effectLst/>
                <a:latin typeface="Calibri" panose="020F0502020204030204" pitchFamily="34" charset="0"/>
                <a:ea typeface="Calibri" panose="020F0502020204030204" pitchFamily="34" charset="0"/>
                <a:cs typeface="Cordia New" panose="020B0304020202020204" pitchFamily="34" charset="-34"/>
              </a:rPr>
              <a:t> and what’s the key to keeping them engaged:  </a:t>
            </a:r>
          </a:p>
          <a:p>
            <a:pPr>
              <a:lnSpc>
                <a:spcPct val="107000"/>
              </a:lnSpc>
              <a:spcAft>
                <a:spcPts val="800"/>
              </a:spcAft>
            </a:pPr>
            <a:endParaRPr lang="en-AU" sz="2800" b="1" dirty="0">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endParaRPr lang="en-AU" sz="2800" b="1" dirty="0">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buFont typeface="+mj-lt"/>
              <a:buAutoNum type="arabicPeriod"/>
            </a:pPr>
            <a:r>
              <a:rPr lang="en-US" sz="1800" b="1" dirty="0">
                <a:effectLst/>
                <a:latin typeface="Calibri" panose="020F0502020204030204" pitchFamily="34" charset="0"/>
                <a:ea typeface="Calibri" panose="020F0502020204030204" pitchFamily="34" charset="0"/>
                <a:cs typeface="Cordia New" panose="020B0304020202020204" pitchFamily="34" charset="-34"/>
              </a:rPr>
              <a:t>Visually make your school or community a safe space  </a:t>
            </a:r>
          </a:p>
          <a:p>
            <a:pPr lvl="0">
              <a:lnSpc>
                <a:spcPct val="107000"/>
              </a:lnSpc>
            </a:pP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buAutoNum type="alphaLcParenR"/>
            </a:pPr>
            <a:r>
              <a:rPr lang="en-US" dirty="0" err="1">
                <a:latin typeface="Calibri" panose="020F0502020204030204" pitchFamily="34" charset="0"/>
                <a:ea typeface="Calibri" panose="020F0502020204030204" pitchFamily="34" charset="0"/>
                <a:cs typeface="Cordia New" panose="020B0304020202020204" pitchFamily="34" charset="-34"/>
              </a:rPr>
              <a:t>C</a:t>
            </a:r>
            <a:r>
              <a:rPr lang="en-US" sz="1800" dirty="0" err="1">
                <a:effectLst/>
                <a:latin typeface="Calibri" panose="020F0502020204030204" pitchFamily="34" charset="0"/>
                <a:ea typeface="Calibri" panose="020F0502020204030204" pitchFamily="34" charset="0"/>
                <a:cs typeface="Cordia New" panose="020B0304020202020204" pitchFamily="34" charset="-34"/>
              </a:rPr>
              <a:t>olours</a:t>
            </a:r>
            <a:r>
              <a:rPr lang="en-US" sz="1800" dirty="0">
                <a:effectLst/>
                <a:latin typeface="Calibri" panose="020F0502020204030204" pitchFamily="34" charset="0"/>
                <a:ea typeface="Calibri" panose="020F0502020204030204" pitchFamily="34" charset="0"/>
                <a:cs typeface="Cordia New" panose="020B0304020202020204" pitchFamily="34" charset="-34"/>
              </a:rPr>
              <a:t> and images </a:t>
            </a:r>
            <a:r>
              <a:rPr lang="en-US" dirty="0">
                <a:latin typeface="Calibri" panose="020F0502020204030204" pitchFamily="34" charset="0"/>
                <a:ea typeface="Calibri" panose="020F0502020204030204" pitchFamily="34" charset="0"/>
                <a:cs typeface="Cordia New" panose="020B0304020202020204" pitchFamily="34" charset="-34"/>
              </a:rPr>
              <a:t>make places feel welcoming… messaging  your using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buAutoNum type="alphaLcParenR"/>
            </a:pPr>
            <a:r>
              <a:rPr lang="en-US" sz="1800" dirty="0">
                <a:effectLst/>
                <a:latin typeface="Calibri" panose="020F0502020204030204" pitchFamily="34" charset="0"/>
                <a:ea typeface="Calibri" panose="020F0502020204030204" pitchFamily="34" charset="0"/>
                <a:cs typeface="Cordia New" panose="020B0304020202020204" pitchFamily="34" charset="-34"/>
              </a:rPr>
              <a:t>Culturally Safe – local language and images – working with elders- developing a RAP or IES, </a:t>
            </a:r>
          </a:p>
          <a:p>
            <a:pPr marL="342900" lvl="0" indent="-342900">
              <a:lnSpc>
                <a:spcPct val="107000"/>
              </a:lnSpc>
              <a:buAutoNum type="alphaLcParenR"/>
            </a:pPr>
            <a:r>
              <a:rPr lang="en-US" sz="1800" dirty="0">
                <a:effectLst/>
                <a:latin typeface="Calibri" panose="020F0502020204030204" pitchFamily="34" charset="0"/>
                <a:ea typeface="Calibri" panose="020F0502020204030204" pitchFamily="34" charset="0"/>
                <a:cs typeface="Cordia New" panose="020B0304020202020204" pitchFamily="34" charset="-34"/>
              </a:rPr>
              <a:t>LGBTIQ+ - rainbow flag…. </a:t>
            </a:r>
          </a:p>
          <a:p>
            <a:pPr marL="342900" lvl="0" indent="-342900">
              <a:lnSpc>
                <a:spcPct val="107000"/>
              </a:lnSpc>
              <a:buAutoNum type="alphaLcParenR"/>
            </a:pPr>
            <a:r>
              <a:rPr lang="en-US" dirty="0">
                <a:latin typeface="Calibri" panose="020F0502020204030204" pitchFamily="34" charset="0"/>
                <a:ea typeface="Calibri" panose="020F0502020204030204" pitchFamily="34" charset="0"/>
                <a:cs typeface="Cordia New" panose="020B0304020202020204" pitchFamily="34" charset="-34"/>
              </a:rPr>
              <a:t>M</a:t>
            </a:r>
            <a:r>
              <a:rPr lang="en-US" sz="1800" dirty="0">
                <a:effectLst/>
                <a:latin typeface="Calibri" panose="020F0502020204030204" pitchFamily="34" charset="0"/>
                <a:ea typeface="Calibri" panose="020F0502020204030204" pitchFamily="34" charset="0"/>
                <a:cs typeface="Cordia New" panose="020B0304020202020204" pitchFamily="34" charset="-34"/>
              </a:rPr>
              <a:t>ental health – R U OK…posters. Be YOU etc.  </a:t>
            </a:r>
          </a:p>
          <a:p>
            <a:pPr marL="342900" lvl="0" indent="-342900">
              <a:lnSpc>
                <a:spcPct val="107000"/>
              </a:lnSpc>
              <a:buAutoNum type="alphaLcParenR"/>
            </a:pPr>
            <a:r>
              <a:rPr lang="en-US" sz="1800" dirty="0">
                <a:effectLst/>
                <a:latin typeface="Calibri" panose="020F0502020204030204" pitchFamily="34" charset="0"/>
                <a:ea typeface="Calibri" panose="020F0502020204030204" pitchFamily="34" charset="0"/>
                <a:cs typeface="Cordia New" panose="020B0304020202020204" pitchFamily="34" charset="-34"/>
              </a:rPr>
              <a:t>4 Principles (values) are everywhere….. </a:t>
            </a:r>
            <a:endParaRPr lang="en-US" dirty="0">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buAutoNum type="alphaLcParenR"/>
            </a:pPr>
            <a:r>
              <a:rPr lang="en-US" sz="1800" dirty="0">
                <a:effectLst/>
                <a:latin typeface="Calibri" panose="020F0502020204030204" pitchFamily="34" charset="0"/>
                <a:ea typeface="Calibri" panose="020F0502020204030204" pitchFamily="34" charset="0"/>
                <a:cs typeface="Cordia New" panose="020B0304020202020204" pitchFamily="34" charset="-34"/>
              </a:rPr>
              <a:t>TIP practice framework  </a:t>
            </a:r>
            <a:r>
              <a:rPr lang="en-US" sz="1800" dirty="0" err="1">
                <a:effectLst/>
                <a:latin typeface="Calibri" panose="020F0502020204030204" pitchFamily="34" charset="0"/>
                <a:ea typeface="Calibri" panose="020F0502020204030204" pitchFamily="34" charset="0"/>
                <a:cs typeface="Cordia New" panose="020B0304020202020204" pitchFamily="34" charset="-34"/>
              </a:rPr>
              <a:t>eg</a:t>
            </a:r>
            <a:r>
              <a:rPr lang="en-US" sz="1800" dirty="0">
                <a:effectLst/>
                <a:latin typeface="Calibri" panose="020F0502020204030204" pitchFamily="34" charset="0"/>
                <a:ea typeface="Calibri" panose="020F0502020204030204" pitchFamily="34" charset="0"/>
                <a:cs typeface="Cordia New" panose="020B0304020202020204" pitchFamily="34" charset="-34"/>
              </a:rPr>
              <a:t> REBOOT or BERRY ST </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8" name="Picture 7">
            <a:extLst>
              <a:ext uri="{FF2B5EF4-FFF2-40B4-BE49-F238E27FC236}">
                <a16:creationId xmlns:a16="http://schemas.microsoft.com/office/drawing/2014/main" id="{6755BCBC-C17F-491B-A1EC-BED9E3FD78B5}"/>
              </a:ext>
            </a:extLst>
          </p:cNvPr>
          <p:cNvPicPr>
            <a:picLocks noChangeAspect="1"/>
          </p:cNvPicPr>
          <p:nvPr/>
        </p:nvPicPr>
        <p:blipFill>
          <a:blip r:embed="rId3"/>
          <a:stretch>
            <a:fillRect/>
          </a:stretch>
        </p:blipFill>
        <p:spPr>
          <a:xfrm>
            <a:off x="7415249" y="757345"/>
            <a:ext cx="4430070" cy="3322553"/>
          </a:xfrm>
          <a:prstGeom prst="rect">
            <a:avLst/>
          </a:prstGeom>
        </p:spPr>
      </p:pic>
    </p:spTree>
    <p:extLst>
      <p:ext uri="{BB962C8B-B14F-4D97-AF65-F5344CB8AC3E}">
        <p14:creationId xmlns:p14="http://schemas.microsoft.com/office/powerpoint/2010/main" val="921599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6" name="TextBox 5">
            <a:extLst>
              <a:ext uri="{FF2B5EF4-FFF2-40B4-BE49-F238E27FC236}">
                <a16:creationId xmlns:a16="http://schemas.microsoft.com/office/drawing/2014/main" id="{519B01BC-57A8-4D84-B1E4-88E7B030A922}"/>
              </a:ext>
            </a:extLst>
          </p:cNvPr>
          <p:cNvSpPr txBox="1"/>
          <p:nvPr/>
        </p:nvSpPr>
        <p:spPr>
          <a:xfrm>
            <a:off x="1140505" y="211601"/>
            <a:ext cx="10002544" cy="3042821"/>
          </a:xfrm>
          <a:prstGeom prst="rect">
            <a:avLst/>
          </a:prstGeom>
          <a:noFill/>
        </p:spPr>
        <p:txBody>
          <a:bodyPr wrap="square">
            <a:spAutoFit/>
          </a:bodyPr>
          <a:lstStyle/>
          <a:p>
            <a:pPr marL="342900" lvl="0" indent="-342900">
              <a:lnSpc>
                <a:spcPct val="107000"/>
              </a:lnSpc>
              <a:buAutoNum type="arabicPlain" startAt="2"/>
            </a:pPr>
            <a:r>
              <a:rPr lang="en-US" sz="1800" b="1" dirty="0">
                <a:effectLst/>
                <a:latin typeface="Calibri" panose="020F0502020204030204" pitchFamily="34" charset="0"/>
                <a:ea typeface="Calibri" panose="020F0502020204030204" pitchFamily="34" charset="0"/>
                <a:cs typeface="Cordia New" panose="020B0304020202020204" pitchFamily="34" charset="-34"/>
              </a:rPr>
              <a:t>Know the YP and  their story : RELATIONSHIPS, RELATIONSHIPS, RELATIONSHIPS </a:t>
            </a:r>
          </a:p>
          <a:p>
            <a:pPr lvl="0">
              <a:lnSpc>
                <a:spcPct val="107000"/>
              </a:lnSpc>
            </a:pPr>
            <a:endParaRPr lang="en-US" sz="1800" b="1" dirty="0">
              <a:effectLst/>
              <a:latin typeface="Calibri" panose="020F0502020204030204" pitchFamily="34" charset="0"/>
              <a:ea typeface="Calibri" panose="020F0502020204030204" pitchFamily="34" charset="0"/>
              <a:cs typeface="Cordia New" panose="020B0304020202020204" pitchFamily="34" charset="-34"/>
            </a:endParaRPr>
          </a:p>
          <a:p>
            <a:pPr marL="285750" lvl="0" indent="-285750">
              <a:lnSpc>
                <a:spcPct val="107000"/>
              </a:lnSpc>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Greet by</a:t>
            </a:r>
            <a:r>
              <a:rPr lang="en-US" dirty="0">
                <a:latin typeface="Calibri" panose="020F0502020204030204" pitchFamily="34" charset="0"/>
                <a:ea typeface="Calibri" panose="020F0502020204030204" pitchFamily="34" charset="0"/>
                <a:cs typeface="Cordia New" panose="020B0304020202020204" pitchFamily="34" charset="-34"/>
              </a:rPr>
              <a:t> </a:t>
            </a:r>
            <a:r>
              <a:rPr lang="en-US" dirty="0" err="1">
                <a:latin typeface="Calibri" panose="020F0502020204030204" pitchFamily="34" charset="0"/>
                <a:ea typeface="Calibri" panose="020F0502020204030204" pitchFamily="34" charset="0"/>
                <a:cs typeface="Cordia New" panose="020B0304020202020204" pitchFamily="34" charset="-34"/>
              </a:rPr>
              <a:t>name,bump</a:t>
            </a:r>
            <a:r>
              <a:rPr lang="en-US" dirty="0">
                <a:latin typeface="Calibri" panose="020F0502020204030204" pitchFamily="34" charset="0"/>
                <a:ea typeface="Calibri" panose="020F0502020204030204" pitchFamily="34" charset="0"/>
                <a:cs typeface="Cordia New" panose="020B0304020202020204" pitchFamily="34" charset="-34"/>
              </a:rPr>
              <a:t> elbows (</a:t>
            </a:r>
            <a:r>
              <a:rPr lang="en-US" dirty="0" err="1">
                <a:latin typeface="Calibri" panose="020F0502020204030204" pitchFamily="34" charset="0"/>
                <a:ea typeface="Calibri" panose="020F0502020204030204" pitchFamily="34" charset="0"/>
                <a:cs typeface="Cordia New" panose="020B0304020202020204" pitchFamily="34" charset="-34"/>
              </a:rPr>
              <a:t>covid</a:t>
            </a:r>
            <a:r>
              <a:rPr lang="en-US" dirty="0">
                <a:latin typeface="Calibri" panose="020F0502020204030204" pitchFamily="34" charset="0"/>
                <a:ea typeface="Calibri" panose="020F0502020204030204" pitchFamily="34" charset="0"/>
                <a:cs typeface="Cordia New" panose="020B0304020202020204" pitchFamily="34" charset="-34"/>
              </a:rPr>
              <a:t> style)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285750" lvl="0" indent="-285750">
              <a:lnSpc>
                <a:spcPct val="107000"/>
              </a:lnSpc>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Show unconditional positive regard – that is be there for them without judgement – </a:t>
            </a:r>
            <a:r>
              <a:rPr lang="en-US" sz="1800" b="1" dirty="0">
                <a:effectLst/>
                <a:latin typeface="Calibri" panose="020F0502020204030204" pitchFamily="34" charset="0"/>
                <a:ea typeface="Calibri" panose="020F0502020204030204" pitchFamily="34" charset="0"/>
                <a:cs typeface="Cordia New" panose="020B0304020202020204" pitchFamily="34" charset="-34"/>
              </a:rPr>
              <a:t>what we do and say matters enormously…..</a:t>
            </a:r>
            <a:r>
              <a:rPr lang="en-US" sz="1800" dirty="0">
                <a:effectLst/>
                <a:latin typeface="Calibri" panose="020F0502020204030204" pitchFamily="34" charset="0"/>
                <a:ea typeface="Calibri" panose="020F0502020204030204" pitchFamily="34" charset="0"/>
                <a:cs typeface="Cordia New" panose="020B0304020202020204" pitchFamily="34" charset="-34"/>
              </a:rPr>
              <a:t>….. this requires deliberate staff PD and practice meetings with scenarios – because under pressure when a YP is escalating staff need to know what to do and as a site we need to be consistent and predictable in our approach… this is what makes YP feel safe and then they will engage in learning. </a:t>
            </a:r>
          </a:p>
          <a:p>
            <a:pPr marL="285750" lvl="0" indent="-285750">
              <a:lnSpc>
                <a:spcPct val="107000"/>
              </a:lnSpc>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Acknowledge from enrolment that YP are the expert of their own lives and that we are here to support and guide them… seems simple but empowers a young person greatly.  </a:t>
            </a: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4" name="Picture 3" descr="A picture containing road, sport, water sport, swimming&#10;&#10;Description automatically generated">
            <a:extLst>
              <a:ext uri="{FF2B5EF4-FFF2-40B4-BE49-F238E27FC236}">
                <a16:creationId xmlns:a16="http://schemas.microsoft.com/office/drawing/2014/main" id="{F9E98574-4E77-41AE-9BE9-E4915685DEBE}"/>
              </a:ext>
            </a:extLst>
          </p:cNvPr>
          <p:cNvPicPr>
            <a:picLocks noChangeAspect="1"/>
          </p:cNvPicPr>
          <p:nvPr/>
        </p:nvPicPr>
        <p:blipFill>
          <a:blip r:embed="rId3"/>
          <a:stretch>
            <a:fillRect/>
          </a:stretch>
        </p:blipFill>
        <p:spPr>
          <a:xfrm>
            <a:off x="2575676" y="3349871"/>
            <a:ext cx="7353090" cy="3085830"/>
          </a:xfrm>
          <a:prstGeom prst="rect">
            <a:avLst/>
          </a:prstGeom>
        </p:spPr>
      </p:pic>
    </p:spTree>
    <p:extLst>
      <p:ext uri="{BB962C8B-B14F-4D97-AF65-F5344CB8AC3E}">
        <p14:creationId xmlns:p14="http://schemas.microsoft.com/office/powerpoint/2010/main" val="1922869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6" name="TextBox 5">
            <a:extLst>
              <a:ext uri="{FF2B5EF4-FFF2-40B4-BE49-F238E27FC236}">
                <a16:creationId xmlns:a16="http://schemas.microsoft.com/office/drawing/2014/main" id="{09BBAFE1-46BA-48B2-912D-21F536BCE837}"/>
              </a:ext>
            </a:extLst>
          </p:cNvPr>
          <p:cNvSpPr txBox="1"/>
          <p:nvPr/>
        </p:nvSpPr>
        <p:spPr>
          <a:xfrm>
            <a:off x="925384" y="1520338"/>
            <a:ext cx="9656526" cy="5755743"/>
          </a:xfrm>
          <a:prstGeom prst="rect">
            <a:avLst/>
          </a:prstGeom>
          <a:noFill/>
        </p:spPr>
        <p:txBody>
          <a:bodyPr wrap="square">
            <a:spAutoFit/>
          </a:bodyPr>
          <a:lstStyle/>
          <a:p>
            <a:pPr marL="342900" lvl="0" indent="-342900">
              <a:lnSpc>
                <a:spcPct val="107000"/>
              </a:lnSpc>
              <a:spcAft>
                <a:spcPts val="800"/>
              </a:spcAft>
              <a:buAutoNum type="arabicPeriod" startAt="3"/>
            </a:pPr>
            <a:r>
              <a:rPr lang="en-US" sz="1800" b="1" dirty="0">
                <a:effectLst/>
                <a:latin typeface="Calibri" panose="020F0502020204030204" pitchFamily="34" charset="0"/>
                <a:ea typeface="Calibri" panose="020F0502020204030204" pitchFamily="34" charset="0"/>
                <a:cs typeface="Cordia New" panose="020B0304020202020204" pitchFamily="34" charset="-34"/>
              </a:rPr>
              <a:t>Have a robust induction program </a:t>
            </a:r>
            <a:r>
              <a:rPr lang="en-US" b="1" dirty="0">
                <a:latin typeface="Calibri" panose="020F0502020204030204" pitchFamily="34" charset="0"/>
                <a:ea typeface="Calibri" panose="020F0502020204030204" pitchFamily="34" charset="0"/>
                <a:cs typeface="Cordia New" panose="020B0304020202020204" pitchFamily="34" charset="-34"/>
              </a:rPr>
              <a:t>t</a:t>
            </a:r>
            <a:r>
              <a:rPr lang="en-US" sz="1800" b="1" dirty="0">
                <a:effectLst/>
                <a:latin typeface="Calibri" panose="020F0502020204030204" pitchFamily="34" charset="0"/>
                <a:ea typeface="Calibri" panose="020F0502020204030204" pitchFamily="34" charset="0"/>
                <a:cs typeface="Cordia New" panose="020B0304020202020204" pitchFamily="34" charset="-34"/>
              </a:rPr>
              <a:t>hat focuses on:</a:t>
            </a:r>
          </a:p>
          <a:p>
            <a:pPr marL="285750" lvl="0"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 how the brain works</a:t>
            </a:r>
            <a:r>
              <a:rPr lang="en-US" dirty="0">
                <a:latin typeface="Calibri" panose="020F0502020204030204" pitchFamily="34" charset="0"/>
                <a:ea typeface="Calibri" panose="020F0502020204030204" pitchFamily="34" charset="0"/>
                <a:cs typeface="Cordia New" panose="020B0304020202020204" pitchFamily="34" charset="-34"/>
              </a:rPr>
              <a:t> (reboot image)  and Trauma Informed Practice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285750" lvl="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D</a:t>
            </a:r>
            <a:r>
              <a:rPr lang="en-US" sz="1800" dirty="0">
                <a:effectLst/>
                <a:latin typeface="Calibri" panose="020F0502020204030204" pitchFamily="34" charset="0"/>
                <a:ea typeface="Calibri" panose="020F0502020204030204" pitchFamily="34" charset="0"/>
                <a:cs typeface="Cordia New" panose="020B0304020202020204" pitchFamily="34" charset="-34"/>
              </a:rPr>
              <a:t>emonstrate who you say you are:</a:t>
            </a:r>
          </a:p>
          <a:p>
            <a:pPr marL="342900" lvl="0" indent="-342900">
              <a:lnSpc>
                <a:spcPct val="107000"/>
              </a:lnSpc>
              <a:spcAft>
                <a:spcPts val="800"/>
              </a:spcAft>
              <a:buAutoNum type="arabicPeriod"/>
            </a:pPr>
            <a:r>
              <a:rPr lang="en-US" sz="1800" dirty="0">
                <a:effectLst/>
                <a:latin typeface="Calibri" panose="020F0502020204030204" pitchFamily="34" charset="0"/>
                <a:ea typeface="Calibri" panose="020F0502020204030204" pitchFamily="34" charset="0"/>
                <a:cs typeface="Cordia New" panose="020B0304020202020204" pitchFamily="34" charset="-34"/>
              </a:rPr>
              <a:t>If we say we respect </a:t>
            </a:r>
            <a:r>
              <a:rPr lang="en-US" dirty="0">
                <a:latin typeface="Calibri" panose="020F0502020204030204" pitchFamily="34" charset="0"/>
                <a:ea typeface="Calibri" panose="020F0502020204030204" pitchFamily="34" charset="0"/>
                <a:cs typeface="Cordia New" panose="020B0304020202020204" pitchFamily="34" charset="-34"/>
              </a:rPr>
              <a:t>young people </a:t>
            </a:r>
            <a:r>
              <a:rPr lang="en-US" sz="1800" dirty="0">
                <a:effectLst/>
                <a:latin typeface="Calibri" panose="020F0502020204030204" pitchFamily="34" charset="0"/>
                <a:ea typeface="Calibri" panose="020F0502020204030204" pitchFamily="34" charset="0"/>
                <a:cs typeface="Cordia New" panose="020B0304020202020204" pitchFamily="34" charset="-34"/>
              </a:rPr>
              <a:t>make sure this is evident, be inclusive, gender neutral</a:t>
            </a:r>
          </a:p>
          <a:p>
            <a:pPr lvl="0">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 language, cultura</a:t>
            </a:r>
            <a:r>
              <a:rPr lang="en-US" dirty="0">
                <a:latin typeface="Calibri" panose="020F0502020204030204" pitchFamily="34" charset="0"/>
                <a:ea typeface="Calibri" panose="020F0502020204030204" pitchFamily="34" charset="0"/>
                <a:cs typeface="Cordia New" panose="020B0304020202020204" pitchFamily="34" charset="-34"/>
              </a:rPr>
              <a:t>lly safe resources</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lvl="0">
              <a:lnSpc>
                <a:spcPct val="107000"/>
              </a:lnSpc>
              <a:spcAft>
                <a:spcPts val="800"/>
              </a:spcAft>
            </a:pPr>
            <a:r>
              <a:rPr lang="en-US" dirty="0">
                <a:latin typeface="Calibri" panose="020F0502020204030204" pitchFamily="34" charset="0"/>
                <a:ea typeface="Calibri" panose="020F0502020204030204" pitchFamily="34" charset="0"/>
                <a:cs typeface="Cordia New" panose="020B0304020202020204" pitchFamily="34" charset="-34"/>
              </a:rPr>
              <a:t>2. </a:t>
            </a:r>
            <a:r>
              <a:rPr lang="en-US" sz="1800" dirty="0">
                <a:effectLst/>
                <a:latin typeface="Calibri" panose="020F0502020204030204" pitchFamily="34" charset="0"/>
                <a:ea typeface="Calibri" panose="020F0502020204030204" pitchFamily="34" charset="0"/>
                <a:cs typeface="Cordia New" panose="020B0304020202020204" pitchFamily="34" charset="-34"/>
              </a:rPr>
              <a:t>Participation – (have lunch together, build in brain breaks, allow them to participate in </a:t>
            </a:r>
          </a:p>
          <a:p>
            <a:pPr lvl="0">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a variety of </a:t>
            </a:r>
            <a:r>
              <a:rPr lang="en-US" sz="1800" dirty="0" err="1">
                <a:effectLst/>
                <a:latin typeface="Calibri" panose="020F0502020204030204" pitchFamily="34" charset="0"/>
                <a:ea typeface="Calibri" panose="020F0502020204030204" pitchFamily="34" charset="0"/>
                <a:cs typeface="Cordia New" panose="020B0304020202020204" pitchFamily="34" charset="-34"/>
              </a:rPr>
              <a:t>ways,and</a:t>
            </a:r>
            <a:r>
              <a:rPr lang="en-US" sz="1800" dirty="0">
                <a:effectLst/>
                <a:latin typeface="Calibri" panose="020F0502020204030204" pitchFamily="34" charset="0"/>
                <a:ea typeface="Calibri" panose="020F0502020204030204" pitchFamily="34" charset="0"/>
                <a:cs typeface="Cordia New" panose="020B0304020202020204" pitchFamily="34" charset="-34"/>
              </a:rPr>
              <a:t> acknowledge that it is okay not to participate yet.   </a:t>
            </a:r>
          </a:p>
          <a:p>
            <a:pPr lvl="0">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3. Set high expectations regarding attendance and let them know that we are not a drop-in </a:t>
            </a:r>
          </a:p>
          <a:p>
            <a:pPr lvl="0">
              <a:lnSpc>
                <a:spcPct val="107000"/>
              </a:lnSpc>
              <a:spcAft>
                <a:spcPts val="800"/>
              </a:spcAft>
            </a:pPr>
            <a:r>
              <a:rPr lang="en-US" sz="1800" dirty="0">
                <a:effectLst/>
                <a:latin typeface="Calibri" panose="020F0502020204030204" pitchFamily="34" charset="0"/>
                <a:ea typeface="Calibri" panose="020F0502020204030204" pitchFamily="34" charset="0"/>
                <a:cs typeface="Cordia New" panose="020B0304020202020204" pitchFamily="34" charset="-34"/>
              </a:rPr>
              <a:t>center – we have accredited and non accredited learning,</a:t>
            </a:r>
            <a:r>
              <a:rPr lang="en-US" sz="1800" b="1" dirty="0">
                <a:effectLst/>
                <a:latin typeface="Calibri" panose="020F0502020204030204" pitchFamily="34" charset="0"/>
                <a:ea typeface="Calibri" panose="020F0502020204030204" pitchFamily="34" charset="0"/>
                <a:cs typeface="Cordia New" panose="020B0304020202020204" pitchFamily="34" charset="-34"/>
              </a:rPr>
              <a:t> but </a:t>
            </a:r>
            <a:r>
              <a:rPr lang="en-US" sz="1800" dirty="0">
                <a:effectLst/>
                <a:latin typeface="Calibri" panose="020F0502020204030204" pitchFamily="34" charset="0"/>
                <a:ea typeface="Calibri" panose="020F0502020204030204" pitchFamily="34" charset="0"/>
                <a:cs typeface="Cordia New" panose="020B0304020202020204" pitchFamily="34" charset="-34"/>
              </a:rPr>
              <a:t>we do it differently. YP choose their timetable and can negotiate their learning… ask them what they have always wanted to learn or know about.</a:t>
            </a:r>
            <a:endParaRPr lang="en-US" dirty="0">
              <a:latin typeface="Calibri" panose="020F0502020204030204" pitchFamily="34" charset="0"/>
              <a:ea typeface="Calibri" panose="020F0502020204030204" pitchFamily="34" charset="0"/>
              <a:cs typeface="Cordia New" panose="020B0304020202020204" pitchFamily="34" charset="-34"/>
            </a:endParaRPr>
          </a:p>
          <a:p>
            <a:pPr marL="342900" lvl="0" indent="-342900">
              <a:lnSpc>
                <a:spcPct val="107000"/>
              </a:lnSpc>
              <a:spcAft>
                <a:spcPts val="800"/>
              </a:spcAft>
              <a:buAutoNum type="arabicPeriod" startAt="4"/>
            </a:pPr>
            <a:r>
              <a:rPr lang="en-US" sz="1800" dirty="0">
                <a:effectLst/>
                <a:latin typeface="Calibri" panose="020F0502020204030204" pitchFamily="34" charset="0"/>
                <a:ea typeface="Calibri" panose="020F0502020204030204" pitchFamily="34" charset="0"/>
                <a:cs typeface="Cordia New" panose="020B0304020202020204" pitchFamily="34" charset="-34"/>
              </a:rPr>
              <a:t>Home visits </a:t>
            </a:r>
          </a:p>
          <a:p>
            <a:pPr marL="342900" lvl="0" indent="-342900">
              <a:lnSpc>
                <a:spcPct val="107000"/>
              </a:lnSpc>
              <a:spcAft>
                <a:spcPts val="800"/>
              </a:spcAft>
              <a:buAutoNum type="arabicPeriod" startAt="4"/>
            </a:pPr>
            <a:r>
              <a:rPr lang="en-US" dirty="0">
                <a:latin typeface="Calibri" panose="020F0502020204030204" pitchFamily="34" charset="0"/>
                <a:ea typeface="Calibri" panose="020F0502020204030204" pitchFamily="34" charset="0"/>
                <a:cs typeface="Cordia New" panose="020B0304020202020204" pitchFamily="34" charset="-34"/>
              </a:rPr>
              <a:t>Establish Wellbeing  plans  - who can a YP go to, what helps them de-escalate… (Visual)</a:t>
            </a:r>
          </a:p>
          <a:p>
            <a:pPr marL="342900" lvl="0" indent="-342900">
              <a:lnSpc>
                <a:spcPct val="107000"/>
              </a:lnSpc>
              <a:spcAft>
                <a:spcPts val="800"/>
              </a:spcAft>
              <a:buAutoNum type="arabicPeriod" startAt="4"/>
            </a:pPr>
            <a:r>
              <a:rPr lang="en-US" dirty="0">
                <a:latin typeface="Calibri" panose="020F0502020204030204" pitchFamily="34" charset="0"/>
                <a:ea typeface="Calibri" panose="020F0502020204030204" pitchFamily="34" charset="0"/>
                <a:cs typeface="Cordia New" panose="020B0304020202020204" pitchFamily="34" charset="-34"/>
              </a:rPr>
              <a:t>Have Personal Learning Plans and involve the YP/family/</a:t>
            </a:r>
            <a:r>
              <a:rPr lang="en-US" dirty="0" err="1">
                <a:latin typeface="Calibri" panose="020F0502020204030204" pitchFamily="34" charset="0"/>
                <a:ea typeface="Calibri" panose="020F0502020204030204" pitchFamily="34" charset="0"/>
                <a:cs typeface="Cordia New" panose="020B0304020202020204" pitchFamily="34" charset="-34"/>
              </a:rPr>
              <a:t>carer</a:t>
            </a:r>
            <a:r>
              <a:rPr lang="en-US" dirty="0">
                <a:latin typeface="Calibri" panose="020F0502020204030204" pitchFamily="34" charset="0"/>
                <a:ea typeface="Calibri" panose="020F0502020204030204" pitchFamily="34" charset="0"/>
                <a:cs typeface="Cordia New" panose="020B0304020202020204" pitchFamily="34" charset="-34"/>
              </a:rPr>
              <a:t> as soon as possible.  GOALS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lvl="0">
              <a:lnSpc>
                <a:spcPct val="107000"/>
              </a:lnSpc>
              <a:spcAft>
                <a:spcPts val="800"/>
              </a:spcAft>
            </a:pP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4" name="Picture 3">
            <a:extLst>
              <a:ext uri="{FF2B5EF4-FFF2-40B4-BE49-F238E27FC236}">
                <a16:creationId xmlns:a16="http://schemas.microsoft.com/office/drawing/2014/main" id="{142B18C9-A2DD-44C4-8FD0-105EAD63831A}"/>
              </a:ext>
            </a:extLst>
          </p:cNvPr>
          <p:cNvPicPr>
            <a:picLocks noChangeAspect="1"/>
          </p:cNvPicPr>
          <p:nvPr/>
        </p:nvPicPr>
        <p:blipFill rotWithShape="1">
          <a:blip r:embed="rId3"/>
          <a:srcRect l="27486" t="8444" r="31232" b="10015"/>
          <a:stretch/>
        </p:blipFill>
        <p:spPr>
          <a:xfrm>
            <a:off x="9911825" y="272473"/>
            <a:ext cx="2073093" cy="4299527"/>
          </a:xfrm>
          <a:prstGeom prst="rect">
            <a:avLst/>
          </a:prstGeom>
        </p:spPr>
      </p:pic>
    </p:spTree>
    <p:extLst>
      <p:ext uri="{BB962C8B-B14F-4D97-AF65-F5344CB8AC3E}">
        <p14:creationId xmlns:p14="http://schemas.microsoft.com/office/powerpoint/2010/main" val="186004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pic>
        <p:nvPicPr>
          <p:cNvPr id="8" name="Picture 7">
            <a:extLst>
              <a:ext uri="{FF2B5EF4-FFF2-40B4-BE49-F238E27FC236}">
                <a16:creationId xmlns:a16="http://schemas.microsoft.com/office/drawing/2014/main" id="{703DC6B4-0337-47EC-B02C-C6399A5AC37F}"/>
              </a:ext>
            </a:extLst>
          </p:cNvPr>
          <p:cNvPicPr>
            <a:picLocks noChangeAspect="1"/>
          </p:cNvPicPr>
          <p:nvPr/>
        </p:nvPicPr>
        <p:blipFill rotWithShape="1">
          <a:blip r:embed="rId3"/>
          <a:srcRect l="28499" t="31247" r="48275" b="16506"/>
          <a:stretch/>
        </p:blipFill>
        <p:spPr>
          <a:xfrm rot="5400000">
            <a:off x="1722620" y="1095884"/>
            <a:ext cx="2505874" cy="3583135"/>
          </a:xfrm>
          <a:prstGeom prst="rect">
            <a:avLst/>
          </a:prstGeom>
        </p:spPr>
      </p:pic>
      <p:sp>
        <p:nvSpPr>
          <p:cNvPr id="10" name="TextBox 9">
            <a:extLst>
              <a:ext uri="{FF2B5EF4-FFF2-40B4-BE49-F238E27FC236}">
                <a16:creationId xmlns:a16="http://schemas.microsoft.com/office/drawing/2014/main" id="{4DBABA29-E5D6-4446-ADB3-B6A9A4BC145C}"/>
              </a:ext>
            </a:extLst>
          </p:cNvPr>
          <p:cNvSpPr txBox="1"/>
          <p:nvPr/>
        </p:nvSpPr>
        <p:spPr>
          <a:xfrm>
            <a:off x="1235486" y="1263408"/>
            <a:ext cx="8948547" cy="369332"/>
          </a:xfrm>
          <a:prstGeom prst="rect">
            <a:avLst/>
          </a:prstGeom>
          <a:noFill/>
        </p:spPr>
        <p:txBody>
          <a:bodyPr wrap="square" rtlCol="0">
            <a:spAutoFit/>
          </a:bodyPr>
          <a:lstStyle/>
          <a:p>
            <a:r>
              <a:rPr lang="en-US" dirty="0"/>
              <a:t>Wellbeing Plan                                                             Wellbeing Tracker </a:t>
            </a:r>
            <a:endParaRPr lang="en-AU" dirty="0"/>
          </a:p>
        </p:txBody>
      </p:sp>
      <p:sp>
        <p:nvSpPr>
          <p:cNvPr id="12" name="TextBox 11">
            <a:extLst>
              <a:ext uri="{FF2B5EF4-FFF2-40B4-BE49-F238E27FC236}">
                <a16:creationId xmlns:a16="http://schemas.microsoft.com/office/drawing/2014/main" id="{2B44F94F-080E-4AFB-B0D9-5704DADC0AF5}"/>
              </a:ext>
            </a:extLst>
          </p:cNvPr>
          <p:cNvSpPr txBox="1"/>
          <p:nvPr/>
        </p:nvSpPr>
        <p:spPr>
          <a:xfrm>
            <a:off x="6096000" y="2345331"/>
            <a:ext cx="4855860" cy="2031325"/>
          </a:xfrm>
          <a:prstGeom prst="rect">
            <a:avLst/>
          </a:prstGeom>
          <a:noFill/>
        </p:spPr>
        <p:txBody>
          <a:bodyPr wrap="square" rtlCol="0">
            <a:spAutoFit/>
          </a:bodyPr>
          <a:lstStyle/>
          <a:p>
            <a:r>
              <a:rPr lang="en-AU" dirty="0">
                <a:hlinkClick r:id="rId4"/>
              </a:rPr>
              <a:t>https://forms.office.com/Pages/ShareFormPage.aspx?id=1C4T-gF4SUyIc2UK4tXCtvsfdg7gRXlCnLARq-in1gFUNUU2QUo0WFYzN0pEWVZTRFFIWldXOTNFOS4u&amp;sharetoken=12mBSxPdTYnemEJyCtx1</a:t>
            </a:r>
            <a:endParaRPr lang="en-AU" dirty="0"/>
          </a:p>
          <a:p>
            <a:endParaRPr lang="en-AU" dirty="0"/>
          </a:p>
          <a:p>
            <a:endParaRPr lang="en-AU" dirty="0"/>
          </a:p>
        </p:txBody>
      </p:sp>
    </p:spTree>
    <p:extLst>
      <p:ext uri="{BB962C8B-B14F-4D97-AF65-F5344CB8AC3E}">
        <p14:creationId xmlns:p14="http://schemas.microsoft.com/office/powerpoint/2010/main" val="2845908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72074-8C36-6243-85F8-6B0E05052B22}"/>
              </a:ext>
            </a:extLst>
          </p:cNvPr>
          <p:cNvPicPr>
            <a:picLocks noChangeAspect="1"/>
          </p:cNvPicPr>
          <p:nvPr/>
        </p:nvPicPr>
        <p:blipFill>
          <a:blip r:embed="rId2"/>
          <a:stretch>
            <a:fillRect/>
          </a:stretch>
        </p:blipFill>
        <p:spPr>
          <a:xfrm>
            <a:off x="0" y="-216385"/>
            <a:ext cx="12192000" cy="6858000"/>
          </a:xfrm>
          <a:prstGeom prst="rect">
            <a:avLst/>
          </a:prstGeom>
        </p:spPr>
      </p:pic>
      <p:cxnSp>
        <p:nvCxnSpPr>
          <p:cNvPr id="9" name="Straight Connector 8">
            <a:extLst>
              <a:ext uri="{FF2B5EF4-FFF2-40B4-BE49-F238E27FC236}">
                <a16:creationId xmlns:a16="http://schemas.microsoft.com/office/drawing/2014/main" id="{B63E9460-6217-C540-8232-DE8EEFFC2FD3}"/>
              </a:ext>
            </a:extLst>
          </p:cNvPr>
          <p:cNvCxnSpPr>
            <a:cxnSpLocks/>
          </p:cNvCxnSpPr>
          <p:nvPr/>
        </p:nvCxnSpPr>
        <p:spPr>
          <a:xfrm>
            <a:off x="925384" y="1131959"/>
            <a:ext cx="0" cy="876723"/>
          </a:xfrm>
          <a:prstGeom prst="line">
            <a:avLst/>
          </a:prstGeom>
          <a:ln w="19050">
            <a:solidFill>
              <a:srgbClr val="F0A72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C25B17-C9C5-D840-8122-2A62D39E5BDE}"/>
              </a:ext>
            </a:extLst>
          </p:cNvPr>
          <p:cNvSpPr txBox="1"/>
          <p:nvPr/>
        </p:nvSpPr>
        <p:spPr>
          <a:xfrm>
            <a:off x="1048951" y="2519401"/>
            <a:ext cx="7732584" cy="1200329"/>
          </a:xfrm>
          <a:prstGeom prst="rect">
            <a:avLst/>
          </a:prstGeom>
          <a:noFill/>
        </p:spPr>
        <p:txBody>
          <a:bodyPr wrap="square" rtlCol="0">
            <a:spAutoFit/>
          </a:bodyPr>
          <a:lstStyle/>
          <a:p>
            <a:endParaRPr lang="en-US" dirty="0">
              <a:solidFill>
                <a:srgbClr val="303C42"/>
              </a:solidFill>
              <a:latin typeface="Myriad Pro" panose="020B0503030403020204" pitchFamily="34" charset="0"/>
            </a:endParaRPr>
          </a:p>
          <a:p>
            <a:pPr marL="342900" indent="-342900">
              <a:buAutoNum type="arabicPeriod"/>
            </a:pPr>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a:p>
            <a:endParaRPr lang="en-US" dirty="0">
              <a:solidFill>
                <a:srgbClr val="303C42"/>
              </a:solidFill>
              <a:latin typeface="Myriad Pro" panose="020B0503030403020204" pitchFamily="34" charset="0"/>
            </a:endParaRPr>
          </a:p>
        </p:txBody>
      </p:sp>
      <p:sp>
        <p:nvSpPr>
          <p:cNvPr id="6" name="TextBox 5">
            <a:extLst>
              <a:ext uri="{FF2B5EF4-FFF2-40B4-BE49-F238E27FC236}">
                <a16:creationId xmlns:a16="http://schemas.microsoft.com/office/drawing/2014/main" id="{3FC5E8F4-201A-4026-8849-A735CDF78920}"/>
              </a:ext>
            </a:extLst>
          </p:cNvPr>
          <p:cNvSpPr txBox="1"/>
          <p:nvPr/>
        </p:nvSpPr>
        <p:spPr>
          <a:xfrm>
            <a:off x="1493753" y="1270018"/>
            <a:ext cx="7969588" cy="3693319"/>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ordia New" panose="020B0304020202020204" pitchFamily="34" charset="-34"/>
              </a:rPr>
              <a:t>4 </a:t>
            </a:r>
            <a:r>
              <a:rPr lang="en-US" sz="1800" dirty="0">
                <a:effectLst/>
                <a:latin typeface="Calibri" panose="020F0502020204030204" pitchFamily="34" charset="0"/>
                <a:ea typeface="Calibri" panose="020F0502020204030204" pitchFamily="34" charset="0"/>
                <a:cs typeface="Cordia New" panose="020B0304020202020204" pitchFamily="34" charset="-34"/>
              </a:rPr>
              <a:t>. </a:t>
            </a:r>
            <a:r>
              <a:rPr lang="en-US" sz="1800" b="1" dirty="0">
                <a:effectLst/>
                <a:latin typeface="Calibri" panose="020F0502020204030204" pitchFamily="34" charset="0"/>
                <a:ea typeface="Calibri" panose="020F0502020204030204" pitchFamily="34" charset="0"/>
                <a:cs typeface="Cordia New" panose="020B0304020202020204" pitchFamily="34" charset="-34"/>
              </a:rPr>
              <a:t>Build in student voice – morning meetings and pastoral care groups  </a:t>
            </a:r>
          </a:p>
          <a:p>
            <a:r>
              <a:rPr lang="en-US" sz="1800" b="1" dirty="0">
                <a:effectLst/>
                <a:latin typeface="Calibri" panose="020F0502020204030204" pitchFamily="34" charset="0"/>
                <a:ea typeface="Calibri" panose="020F0502020204030204" pitchFamily="34" charset="0"/>
                <a:cs typeface="Cordia New" panose="020B0304020202020204" pitchFamily="34" charset="-34"/>
              </a:rPr>
              <a:t>lead by YP  </a:t>
            </a:r>
            <a:endParaRPr lang="en-US" b="1" dirty="0">
              <a:latin typeface="Calibri" panose="020F0502020204030204" pitchFamily="34" charset="0"/>
              <a:ea typeface="Calibri" panose="020F0502020204030204" pitchFamily="34" charset="0"/>
              <a:cs typeface="Cordia New" panose="020B0304020202020204" pitchFamily="34" charset="-34"/>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where all </a:t>
            </a:r>
            <a:r>
              <a:rPr lang="en-US" sz="1800" dirty="0" err="1">
                <a:effectLst/>
                <a:latin typeface="Calibri" panose="020F0502020204030204" pitchFamily="34" charset="0"/>
                <a:ea typeface="Calibri" panose="020F0502020204030204" pitchFamily="34" charset="0"/>
                <a:cs typeface="Cordia New" panose="020B0304020202020204" pitchFamily="34" charset="-34"/>
              </a:rPr>
              <a:t>yp</a:t>
            </a:r>
            <a:r>
              <a:rPr lang="en-US" sz="1800" dirty="0">
                <a:effectLst/>
                <a:latin typeface="Calibri" panose="020F0502020204030204" pitchFamily="34" charset="0"/>
                <a:ea typeface="Calibri" panose="020F0502020204030204" pitchFamily="34" charset="0"/>
                <a:cs typeface="Cordia New" panose="020B0304020202020204" pitchFamily="34" charset="-34"/>
              </a:rPr>
              <a:t> and staff sit in a circle </a:t>
            </a:r>
            <a:r>
              <a:rPr lang="en-US" dirty="0">
                <a:latin typeface="Calibri" panose="020F0502020204030204" pitchFamily="34" charset="0"/>
                <a:ea typeface="Calibri" panose="020F0502020204030204" pitchFamily="34" charset="0"/>
                <a:cs typeface="Cordia New" panose="020B0304020202020204" pitchFamily="34" charset="-34"/>
              </a:rPr>
              <a:t>i</a:t>
            </a:r>
            <a:r>
              <a:rPr lang="en-US" sz="1800" dirty="0">
                <a:effectLst/>
                <a:latin typeface="Calibri" panose="020F0502020204030204" pitchFamily="34" charset="0"/>
                <a:ea typeface="Calibri" panose="020F0502020204030204" pitchFamily="34" charset="0"/>
                <a:cs typeface="Cordia New" panose="020B0304020202020204" pitchFamily="34" charset="-34"/>
              </a:rPr>
              <a:t>n a Morning meeting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W</a:t>
            </a:r>
            <a:r>
              <a:rPr lang="en-US" sz="1800" dirty="0">
                <a:effectLst/>
                <a:latin typeface="Calibri" panose="020F0502020204030204" pitchFamily="34" charset="0"/>
                <a:ea typeface="Calibri" panose="020F0502020204030204" pitchFamily="34" charset="0"/>
                <a:cs typeface="Cordia New" panose="020B0304020202020204" pitchFamily="34" charset="-34"/>
              </a:rPr>
              <a:t>e talk about what’s happening in the world as well as what are the issues at school</a:t>
            </a:r>
            <a:r>
              <a:rPr lang="en-US" dirty="0">
                <a:latin typeface="Calibri" panose="020F0502020204030204" pitchFamily="34" charset="0"/>
                <a:ea typeface="Calibri" panose="020F0502020204030204" pitchFamily="34" charset="0"/>
                <a:cs typeface="Cordia New" panose="020B0304020202020204" pitchFamily="34" charset="-34"/>
              </a:rPr>
              <a:t>.</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C</a:t>
            </a:r>
            <a:r>
              <a:rPr lang="en-US" sz="1800" dirty="0">
                <a:effectLst/>
                <a:latin typeface="Calibri" panose="020F0502020204030204" pitchFamily="34" charset="0"/>
                <a:ea typeface="Calibri" panose="020F0502020204030204" pitchFamily="34" charset="0"/>
                <a:cs typeface="Cordia New" panose="020B0304020202020204" pitchFamily="34" charset="-34"/>
              </a:rPr>
              <a:t>elebrate the good things – shout out’s are encouraged</a:t>
            </a:r>
            <a:r>
              <a:rPr lang="en-US" dirty="0">
                <a:latin typeface="Calibri" panose="020F0502020204030204" pitchFamily="34" charset="0"/>
                <a:ea typeface="Calibri" panose="020F0502020204030204" pitchFamily="34" charset="0"/>
                <a:cs typeface="Cordia New" panose="020B0304020202020204" pitchFamily="34" charset="-34"/>
              </a:rPr>
              <a:t> – by YP to YP, staff to YP</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We acknowledge</a:t>
            </a:r>
            <a:r>
              <a:rPr lang="en-US" sz="1800" dirty="0">
                <a:effectLst/>
                <a:latin typeface="Calibri" panose="020F0502020204030204" pitchFamily="34" charset="0"/>
                <a:ea typeface="Calibri" panose="020F0502020204030204" pitchFamily="34" charset="0"/>
                <a:cs typeface="Cordia New" panose="020B0304020202020204" pitchFamily="34" charset="-34"/>
              </a:rPr>
              <a:t> birthdays, academic success, work experience</a:t>
            </a:r>
            <a:r>
              <a:rPr lang="en-US" dirty="0">
                <a:latin typeface="Calibri" panose="020F0502020204030204" pitchFamily="34" charset="0"/>
                <a:ea typeface="Calibri" panose="020F0502020204030204" pitchFamily="34" charset="0"/>
                <a:cs typeface="Cordia New" panose="020B0304020202020204" pitchFamily="34" charset="-34"/>
              </a:rPr>
              <a:t> </a:t>
            </a:r>
            <a:r>
              <a:rPr lang="en-US" dirty="0" err="1">
                <a:latin typeface="Calibri" panose="020F0502020204030204" pitchFamily="34" charset="0"/>
                <a:ea typeface="Calibri" panose="020F0502020204030204" pitchFamily="34" charset="0"/>
                <a:cs typeface="Cordia New" panose="020B0304020202020204" pitchFamily="34" charset="-34"/>
              </a:rPr>
              <a:t>etc</a:t>
            </a:r>
            <a:r>
              <a:rPr lang="en-US" dirty="0">
                <a:latin typeface="Calibri" panose="020F0502020204030204" pitchFamily="34" charset="0"/>
                <a:ea typeface="Calibri" panose="020F0502020204030204" pitchFamily="34" charset="0"/>
                <a:cs typeface="Cordia New" panose="020B0304020202020204" pitchFamily="34" charset="-34"/>
              </a:rPr>
              <a:t> </a:t>
            </a:r>
            <a:r>
              <a:rPr lang="en-US" sz="1800" dirty="0">
                <a:effectLst/>
                <a:latin typeface="Calibri" panose="020F0502020204030204" pitchFamily="34" charset="0"/>
                <a:ea typeface="Calibri" panose="020F0502020204030204" pitchFamily="34" charset="0"/>
                <a:cs typeface="Cordia New" panose="020B0304020202020204" pitchFamily="34" charset="-34"/>
              </a:rPr>
              <a:t> </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ordia New" panose="020B0304020202020204" pitchFamily="34" charset="-34"/>
              </a:rPr>
              <a:t>Check in – 1- 5 </a:t>
            </a:r>
            <a:r>
              <a:rPr lang="en-US" dirty="0">
                <a:latin typeface="Calibri" panose="020F0502020204030204" pitchFamily="34" charset="0"/>
                <a:ea typeface="Calibri" panose="020F0502020204030204" pitchFamily="34" charset="0"/>
                <a:cs typeface="Cordia New" panose="020B0304020202020204" pitchFamily="34" charset="-34"/>
              </a:rPr>
              <a:t>(</a:t>
            </a:r>
            <a:r>
              <a:rPr lang="en-US" sz="1800" dirty="0">
                <a:effectLst/>
                <a:latin typeface="Calibri" panose="020F0502020204030204" pitchFamily="34" charset="0"/>
                <a:ea typeface="Calibri" panose="020F0502020204030204" pitchFamily="34" charset="0"/>
                <a:cs typeface="Cordia New" panose="020B0304020202020204" pitchFamily="34" charset="-34"/>
              </a:rPr>
              <a:t>Reboot) – climate of our school, and teaching YP empathy.</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ordia New" panose="020B0304020202020204" pitchFamily="34" charset="-34"/>
              </a:rPr>
              <a:t>P</a:t>
            </a:r>
            <a:r>
              <a:rPr lang="en-US" sz="1800" dirty="0">
                <a:effectLst/>
                <a:latin typeface="Calibri" panose="020F0502020204030204" pitchFamily="34" charset="0"/>
                <a:ea typeface="Calibri" panose="020F0502020204030204" pitchFamily="34" charset="0"/>
                <a:cs typeface="Cordia New" panose="020B0304020202020204" pitchFamily="34" charset="-34"/>
              </a:rPr>
              <a:t>hysical hands up/pen – ready to engage with the 4 Principles and therefore learning</a:t>
            </a:r>
          </a:p>
          <a:p>
            <a:endParaRPr lang="en-US" dirty="0">
              <a:latin typeface="Calibri" panose="020F0502020204030204" pitchFamily="34" charset="0"/>
              <a:ea typeface="Calibri" panose="020F0502020204030204" pitchFamily="34" charset="0"/>
              <a:cs typeface="Cordia New" panose="020B0304020202020204" pitchFamily="34" charset="-34"/>
            </a:endParaRPr>
          </a:p>
          <a:p>
            <a:pPr marL="285750" indent="-285750">
              <a:buFont typeface="Arial" panose="020B0604020202020204" pitchFamily="34" charset="0"/>
              <a:buChar char="•"/>
            </a:pPr>
            <a:endParaRPr lang="en-AU" sz="1800" dirty="0">
              <a:effectLst/>
              <a:latin typeface="Calibri" panose="020F0502020204030204" pitchFamily="34" charset="0"/>
              <a:ea typeface="Calibri" panose="020F0502020204030204" pitchFamily="34" charset="0"/>
              <a:cs typeface="Cordia New" panose="020B0304020202020204" pitchFamily="34" charset="-34"/>
            </a:endParaRPr>
          </a:p>
          <a:p>
            <a:endParaRPr lang="en-AU" dirty="0"/>
          </a:p>
        </p:txBody>
      </p:sp>
      <p:pic>
        <p:nvPicPr>
          <p:cNvPr id="4" name="Picture 3" descr="A picture containing colorful, compact disk, bright&#10;&#10;Description automatically generated">
            <a:extLst>
              <a:ext uri="{FF2B5EF4-FFF2-40B4-BE49-F238E27FC236}">
                <a16:creationId xmlns:a16="http://schemas.microsoft.com/office/drawing/2014/main" id="{0CA51FFF-1D6E-40B7-A9F5-A9D3FC08B81D}"/>
              </a:ext>
            </a:extLst>
          </p:cNvPr>
          <p:cNvPicPr>
            <a:picLocks noChangeAspect="1"/>
          </p:cNvPicPr>
          <p:nvPr/>
        </p:nvPicPr>
        <p:blipFill>
          <a:blip r:embed="rId3"/>
          <a:stretch>
            <a:fillRect/>
          </a:stretch>
        </p:blipFill>
        <p:spPr>
          <a:xfrm>
            <a:off x="6502450" y="3860024"/>
            <a:ext cx="2827059" cy="2997976"/>
          </a:xfrm>
          <a:prstGeom prst="rect">
            <a:avLst/>
          </a:prstGeom>
        </p:spPr>
      </p:pic>
      <p:pic>
        <p:nvPicPr>
          <p:cNvPr id="8" name="Picture 7">
            <a:extLst>
              <a:ext uri="{FF2B5EF4-FFF2-40B4-BE49-F238E27FC236}">
                <a16:creationId xmlns:a16="http://schemas.microsoft.com/office/drawing/2014/main" id="{D91C7954-7852-4604-A233-0A15F976F98D}"/>
              </a:ext>
            </a:extLst>
          </p:cNvPr>
          <p:cNvPicPr>
            <a:picLocks noChangeAspect="1"/>
          </p:cNvPicPr>
          <p:nvPr/>
        </p:nvPicPr>
        <p:blipFill rotWithShape="1">
          <a:blip r:embed="rId4"/>
          <a:srcRect l="8676" t="21476" r="11250" b="32112"/>
          <a:stretch/>
        </p:blipFill>
        <p:spPr>
          <a:xfrm>
            <a:off x="9400076" y="2519401"/>
            <a:ext cx="2596342" cy="1130785"/>
          </a:xfrm>
          <a:prstGeom prst="rect">
            <a:avLst/>
          </a:prstGeom>
        </p:spPr>
      </p:pic>
    </p:spTree>
    <p:extLst>
      <p:ext uri="{BB962C8B-B14F-4D97-AF65-F5344CB8AC3E}">
        <p14:creationId xmlns:p14="http://schemas.microsoft.com/office/powerpoint/2010/main" val="210019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DBA5C2412B0A458AC4F43637F77753" ma:contentTypeVersion="12" ma:contentTypeDescription="Create a new document." ma:contentTypeScope="" ma:versionID="622bdb3cb8fe27a3ae72f5ef08492883">
  <xsd:schema xmlns:xsd="http://www.w3.org/2001/XMLSchema" xmlns:xs="http://www.w3.org/2001/XMLSchema" xmlns:p="http://schemas.microsoft.com/office/2006/metadata/properties" xmlns:ns2="3df333d7-1e98-4685-ad6d-792da3a0058f" xmlns:ns3="3d1a7dda-d342-4b71-8d63-b01700eab76e" targetNamespace="http://schemas.microsoft.com/office/2006/metadata/properties" ma:root="true" ma:fieldsID="814f2b5bc2ed3d99f445624030284aaa" ns2:_="" ns3:_="">
    <xsd:import namespace="3df333d7-1e98-4685-ad6d-792da3a0058f"/>
    <xsd:import namespace="3d1a7dda-d342-4b71-8d63-b01700eab7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333d7-1e98-4685-ad6d-792da3a005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1a7dda-d342-4b71-8d63-b01700eab7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55C769-BB46-416C-B123-880D7BA4FE54}">
  <ds:schemaRefs>
    <ds:schemaRef ds:uri="http://schemas.microsoft.com/sharepoint/v3/contenttype/forms"/>
  </ds:schemaRefs>
</ds:datastoreItem>
</file>

<file path=customXml/itemProps2.xml><?xml version="1.0" encoding="utf-8"?>
<ds:datastoreItem xmlns:ds="http://schemas.openxmlformats.org/officeDocument/2006/customXml" ds:itemID="{0079B3E4-57DD-4AFC-A238-D17D4218D05A}">
  <ds:schemaRefs>
    <ds:schemaRef ds:uri="http://purl.org/dc/dcmitype/"/>
    <ds:schemaRef ds:uri="http://schemas.microsoft.com/office/2006/metadata/properties"/>
    <ds:schemaRef ds:uri="9258cf54-c0e7-45b1-aacc-73948e06d1ad"/>
    <ds:schemaRef ds:uri="http://schemas.openxmlformats.org/package/2006/metadata/core-properties"/>
    <ds:schemaRef ds:uri="http://schemas.microsoft.com/office/2006/documentManagement/types"/>
    <ds:schemaRef ds:uri="3a6d14bf-dc0e-42fa-9971-2fbc2da2e1a0"/>
    <ds:schemaRef ds:uri="http://purl.org/dc/terms/"/>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20DD1CD0-7FAB-40D6-8301-CD3734EF6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333d7-1e98-4685-ad6d-792da3a0058f"/>
    <ds:schemaRef ds:uri="3d1a7dda-d342-4b71-8d63-b01700eab7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TotalTime>
  <Words>1448</Words>
  <Application>Microsoft Office PowerPoint</Application>
  <PresentationFormat>Widescreen</PresentationFormat>
  <Paragraphs>124</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Myriad Pro</vt:lpstr>
      <vt:lpstr>Myriad Pro Semibold</vt:lpstr>
      <vt:lpstr>Open Sans</vt:lpstr>
      <vt:lpstr>Office Theme</vt:lpstr>
      <vt:lpstr>How to re-engage young people with education/learning?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Finally – lets here from YP   https://www.filmpond.com/ponds/ssle/films/9jTqrRVvAkaNp9Zn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re-engage young people with education/learning?</dc:title>
  <dc:creator>Michelle Kinnane</dc:creator>
  <cp:lastModifiedBy>Michelle Kinnane</cp:lastModifiedBy>
  <cp:revision>1</cp:revision>
  <dcterms:created xsi:type="dcterms:W3CDTF">2020-11-11T09:23:18Z</dcterms:created>
  <dcterms:modified xsi:type="dcterms:W3CDTF">2020-11-11T09:42:40Z</dcterms:modified>
</cp:coreProperties>
</file>