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63" r:id="rId4"/>
    <p:sldId id="265" r:id="rId5"/>
    <p:sldId id="261" r:id="rId6"/>
    <p:sldId id="275" r:id="rId7"/>
    <p:sldId id="274" r:id="rId8"/>
    <p:sldId id="269" r:id="rId9"/>
    <p:sldId id="276" r:id="rId10"/>
    <p:sldId id="277" r:id="rId11"/>
    <p:sldId id="278" r:id="rId12"/>
    <p:sldId id="267" r:id="rId13"/>
    <p:sldId id="268" r:id="rId14"/>
    <p:sldId id="271" r:id="rId15"/>
    <p:sldId id="262" r:id="rId16"/>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000" autoAdjust="0"/>
  </p:normalViewPr>
  <p:slideViewPr>
    <p:cSldViewPr snapToGrid="0">
      <p:cViewPr varScale="1">
        <p:scale>
          <a:sx n="75" d="100"/>
          <a:sy n="75" d="100"/>
        </p:scale>
        <p:origin x="181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1400" dirty="0"/>
              <a:t>Early</a:t>
            </a:r>
            <a:r>
              <a:rPr lang="en-AU" sz="1400" baseline="0" dirty="0"/>
              <a:t> school leavers have diminished life chances</a:t>
            </a:r>
            <a:endParaRPr lang="en-AU" sz="1400" dirty="0"/>
          </a:p>
        </c:rich>
      </c:tx>
      <c:layout>
        <c:manualLayout>
          <c:xMode val="edge"/>
          <c:yMode val="edge"/>
          <c:x val="0.17875639471306076"/>
          <c:y val="2.72168114824734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093679025341159"/>
          <c:y val="0.1450817906742343"/>
          <c:w val="0.84211068554719604"/>
          <c:h val="0.67462182218572841"/>
        </c:manualLayout>
      </c:layout>
      <c:barChart>
        <c:barDir val="col"/>
        <c:grouping val="clustered"/>
        <c:varyColors val="0"/>
        <c:ser>
          <c:idx val="0"/>
          <c:order val="0"/>
          <c:tx>
            <c:strRef>
              <c:f>Sheet1!$B$1</c:f>
              <c:strCache>
                <c:ptCount val="1"/>
                <c:pt idx="0">
                  <c:v>Not in study or work after school</c:v>
                </c:pt>
              </c:strCache>
            </c:strRef>
          </c:tx>
          <c:spPr>
            <a:solidFill>
              <a:schemeClr val="accent1"/>
            </a:solidFill>
            <a:ln>
              <a:noFill/>
            </a:ln>
            <a:effectLst/>
          </c:spPr>
          <c:invertIfNegative val="0"/>
          <c:cat>
            <c:strRef>
              <c:f>Sheet1!$A$2:$A$3</c:f>
              <c:strCache>
                <c:ptCount val="2"/>
                <c:pt idx="0">
                  <c:v>Early leavers</c:v>
                </c:pt>
                <c:pt idx="1">
                  <c:v>Year 12 completers</c:v>
                </c:pt>
              </c:strCache>
            </c:strRef>
          </c:cat>
          <c:val>
            <c:numRef>
              <c:f>Sheet1!$B$2:$B$3</c:f>
              <c:numCache>
                <c:formatCode>0.00%</c:formatCode>
                <c:ptCount val="2"/>
                <c:pt idx="0">
                  <c:v>0.35599999999999998</c:v>
                </c:pt>
                <c:pt idx="1">
                  <c:v>0.13700000000000001</c:v>
                </c:pt>
              </c:numCache>
            </c:numRef>
          </c:val>
          <c:extLst>
            <c:ext xmlns:c16="http://schemas.microsoft.com/office/drawing/2014/chart" uri="{C3380CC4-5D6E-409C-BE32-E72D297353CC}">
              <c16:uniqueId val="{00000000-E75D-4FA8-9A92-1C2C32E15776}"/>
            </c:ext>
          </c:extLst>
        </c:ser>
        <c:dLbls>
          <c:showLegendKey val="0"/>
          <c:showVal val="0"/>
          <c:showCatName val="0"/>
          <c:showSerName val="0"/>
          <c:showPercent val="0"/>
          <c:showBubbleSize val="0"/>
        </c:dLbls>
        <c:gapWidth val="219"/>
        <c:overlap val="-27"/>
        <c:axId val="701343704"/>
        <c:axId val="701342064"/>
      </c:barChart>
      <c:catAx>
        <c:axId val="701343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1342064"/>
        <c:crosses val="autoZero"/>
        <c:auto val="1"/>
        <c:lblAlgn val="ctr"/>
        <c:lblOffset val="100"/>
        <c:noMultiLvlLbl val="0"/>
      </c:catAx>
      <c:valAx>
        <c:axId val="7013420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1343704"/>
        <c:crosses val="autoZero"/>
        <c:crossBetween val="between"/>
      </c:valAx>
      <c:spPr>
        <a:noFill/>
        <a:ln>
          <a:noFill/>
        </a:ln>
        <a:effectLst/>
      </c:spPr>
    </c:plotArea>
    <c:legend>
      <c:legendPos val="b"/>
      <c:layout>
        <c:manualLayout>
          <c:xMode val="edge"/>
          <c:yMode val="edge"/>
          <c:x val="0.2456079154373717"/>
          <c:y val="0.93312440607163649"/>
          <c:w val="0.50878416912525648"/>
          <c:h val="6.68755939283634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No. Early</a:t>
            </a:r>
            <a:r>
              <a:rPr lang="en-US" sz="1400" baseline="0" dirty="0"/>
              <a:t> School Leavers NEET</a:t>
            </a:r>
            <a:endParaRPr lang="en-US" sz="1400" dirty="0"/>
          </a:p>
        </c:rich>
      </c:tx>
      <c:layout>
        <c:manualLayout>
          <c:xMode val="edge"/>
          <c:yMode val="edge"/>
          <c:x val="0.31898190099075929"/>
          <c:y val="3.5687349593276616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2016</c:v>
                </c:pt>
                <c:pt idx="1">
                  <c:v>2017</c:v>
                </c:pt>
                <c:pt idx="2">
                  <c:v>2018</c:v>
                </c:pt>
                <c:pt idx="3">
                  <c:v>2019*</c:v>
                </c:pt>
              </c:strCache>
            </c:strRef>
          </c:cat>
          <c:val>
            <c:numRef>
              <c:f>Sheet1!$B$2:$B$5</c:f>
              <c:numCache>
                <c:formatCode>General</c:formatCode>
                <c:ptCount val="4"/>
                <c:pt idx="0">
                  <c:v>3481</c:v>
                </c:pt>
                <c:pt idx="1">
                  <c:v>3425</c:v>
                </c:pt>
                <c:pt idx="2">
                  <c:v>3310</c:v>
                </c:pt>
                <c:pt idx="3">
                  <c:v>2605</c:v>
                </c:pt>
              </c:numCache>
            </c:numRef>
          </c:val>
          <c:extLst>
            <c:ext xmlns:c16="http://schemas.microsoft.com/office/drawing/2014/chart" uri="{C3380CC4-5D6E-409C-BE32-E72D297353CC}">
              <c16:uniqueId val="{00000000-5D43-4A80-A06B-3923E1106404}"/>
            </c:ext>
          </c:extLst>
        </c:ser>
        <c:dLbls>
          <c:showLegendKey val="0"/>
          <c:showVal val="0"/>
          <c:showCatName val="0"/>
          <c:showSerName val="0"/>
          <c:showPercent val="0"/>
          <c:showBubbleSize val="0"/>
        </c:dLbls>
        <c:gapWidth val="219"/>
        <c:overlap val="-27"/>
        <c:axId val="559737008"/>
        <c:axId val="559736352"/>
      </c:barChart>
      <c:catAx>
        <c:axId val="55973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59736352"/>
        <c:crosses val="autoZero"/>
        <c:auto val="1"/>
        <c:lblAlgn val="ctr"/>
        <c:lblOffset val="100"/>
        <c:noMultiLvlLbl val="0"/>
      </c:catAx>
      <c:valAx>
        <c:axId val="559736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59737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E83F43D4-29D6-483E-8091-66E3A18F197B}" type="datetimeFigureOut">
              <a:rPr lang="en-AU" smtClean="0"/>
              <a:t>9/11/2020</a:t>
            </a:fld>
            <a:endParaRPr lang="en-AU" dirty="0"/>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92E5B819-3136-4D3B-8DA5-BF4CC99E1001}" type="slidenum">
              <a:rPr lang="en-AU" smtClean="0"/>
              <a:t>‹#›</a:t>
            </a:fld>
            <a:endParaRPr lang="en-AU" dirty="0"/>
          </a:p>
        </p:txBody>
      </p:sp>
    </p:spTree>
    <p:extLst>
      <p:ext uri="{BB962C8B-B14F-4D97-AF65-F5344CB8AC3E}">
        <p14:creationId xmlns:p14="http://schemas.microsoft.com/office/powerpoint/2010/main" val="1261637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4A5616-C86C-4E9F-8E18-7792BD0E43CF}" type="slidenum">
              <a:rPr lang="en-AU" smtClean="0"/>
              <a:t>1</a:t>
            </a:fld>
            <a:endParaRPr lang="en-AU" dirty="0"/>
          </a:p>
        </p:txBody>
      </p:sp>
    </p:spTree>
    <p:extLst>
      <p:ext uri="{BB962C8B-B14F-4D97-AF65-F5344CB8AC3E}">
        <p14:creationId xmlns:p14="http://schemas.microsoft.com/office/powerpoint/2010/main" val="199590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FlexiSpaces are one of the strategies in place to support schools to support at risk students to stay at school.</a:t>
            </a:r>
          </a:p>
          <a:p>
            <a:endParaRPr lang="en-AU" dirty="0"/>
          </a:p>
          <a:p>
            <a:r>
              <a:rPr lang="en-AU" dirty="0"/>
              <a:t>The</a:t>
            </a:r>
            <a:r>
              <a:rPr lang="en-AU" baseline="0" dirty="0"/>
              <a:t> Queensland school system is not broken. We have many achievements to be proud of.  But there is room for us to do better for some of our students.  The </a:t>
            </a:r>
            <a:r>
              <a:rPr lang="en-AU" i="1" baseline="0" dirty="0"/>
              <a:t>Next Steps Survey</a:t>
            </a:r>
            <a:r>
              <a:rPr lang="en-AU" baseline="0" dirty="0"/>
              <a:t>, for example, shows us that there are over 3,300 early school leavers who are not in study or work in the year after they leave school – and as you can see from this graph – the numbers of these disengaged students are growing.  </a:t>
            </a:r>
          </a:p>
          <a:p>
            <a:endParaRPr lang="en-AU" dirty="0"/>
          </a:p>
          <a:p>
            <a:r>
              <a:rPr lang="en-AU" baseline="0" dirty="0"/>
              <a:t>These students have</a:t>
            </a:r>
            <a:r>
              <a:rPr lang="en-AU" dirty="0"/>
              <a:t> more than a one in three chance of failing to make a transition.  </a:t>
            </a:r>
          </a:p>
          <a:p>
            <a:r>
              <a:rPr lang="en-AU" baseline="0" dirty="0"/>
              <a:t>We know that staying on at school gives students the best chance of success. </a:t>
            </a:r>
            <a:endParaRPr lang="en-AU" dirty="0"/>
          </a:p>
        </p:txBody>
      </p:sp>
      <p:sp>
        <p:nvSpPr>
          <p:cNvPr id="4" name="Slide Number Placeholder 3"/>
          <p:cNvSpPr>
            <a:spLocks noGrp="1"/>
          </p:cNvSpPr>
          <p:nvPr>
            <p:ph type="sldNum" sz="quarter" idx="10"/>
          </p:nvPr>
        </p:nvSpPr>
        <p:spPr/>
        <p:txBody>
          <a:bodyPr/>
          <a:lstStyle/>
          <a:p>
            <a:fld id="{0BC612D5-5FAD-43BE-B47D-CD3EA6220004}" type="slidenum">
              <a:rPr lang="en-AU" smtClean="0"/>
              <a:t>3</a:t>
            </a:fld>
            <a:endParaRPr lang="en-AU" dirty="0"/>
          </a:p>
        </p:txBody>
      </p:sp>
    </p:spTree>
    <p:extLst>
      <p:ext uri="{BB962C8B-B14F-4D97-AF65-F5344CB8AC3E}">
        <p14:creationId xmlns:p14="http://schemas.microsoft.com/office/powerpoint/2010/main" val="3381452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F19303DE-3E45-4DD3-9505-92EF4803EF97}" type="slidenum">
              <a:rPr kumimoji="0" lang="en-US" sz="1100" b="0" i="0" u="none" strike="noStrike" kern="1200" cap="none" spc="0" normalizeH="0" baseline="0" noProof="0" smtClean="0">
                <a:ln>
                  <a:noFill/>
                </a:ln>
                <a:solidFill>
                  <a:prstClr val="black"/>
                </a:solidFill>
                <a:effectLst/>
                <a:uLnTx/>
                <a:uFillTx/>
                <a:latin typeface="Microsoft New Tai Lue"/>
                <a:ea typeface="+mn-ea"/>
                <a:cs typeface="+mn-cs"/>
              </a:rPr>
              <a:pPr marL="0" marR="0" lvl="0" indent="0" algn="r" defTabSz="91429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prstClr val="black"/>
              </a:solidFill>
              <a:effectLst/>
              <a:uLnTx/>
              <a:uFillTx/>
              <a:latin typeface="Microsoft New Tai Lue"/>
              <a:ea typeface="+mn-ea"/>
              <a:cs typeface="+mn-cs"/>
            </a:endParaRPr>
          </a:p>
        </p:txBody>
      </p:sp>
    </p:spTree>
    <p:extLst>
      <p:ext uri="{BB962C8B-B14F-4D97-AF65-F5344CB8AC3E}">
        <p14:creationId xmlns:p14="http://schemas.microsoft.com/office/powerpoint/2010/main" val="1006071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2E5B819-3136-4D3B-8DA5-BF4CC99E1001}" type="slidenum">
              <a:rPr lang="en-AU" smtClean="0"/>
              <a:t>8</a:t>
            </a:fld>
            <a:endParaRPr lang="en-AU" dirty="0"/>
          </a:p>
        </p:txBody>
      </p:sp>
    </p:spTree>
    <p:extLst>
      <p:ext uri="{BB962C8B-B14F-4D97-AF65-F5344CB8AC3E}">
        <p14:creationId xmlns:p14="http://schemas.microsoft.com/office/powerpoint/2010/main" val="1739050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A4A5616-C86C-4E9F-8E18-7792BD0E43CF}" type="slidenum">
              <a:rPr lang="en-AU" smtClean="0"/>
              <a:t>15</a:t>
            </a:fld>
            <a:endParaRPr lang="en-AU" dirty="0"/>
          </a:p>
        </p:txBody>
      </p:sp>
    </p:spTree>
    <p:extLst>
      <p:ext uri="{BB962C8B-B14F-4D97-AF65-F5344CB8AC3E}">
        <p14:creationId xmlns:p14="http://schemas.microsoft.com/office/powerpoint/2010/main" val="2176973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404A79F-36C2-41B8-91D0-0070AB8AD32C}" type="datetime1">
              <a:rPr lang="en-AU" smtClean="0"/>
              <a:t>9/11/2020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6FDB006-3567-43AB-9A9E-1E2A7786F6FA}" type="slidenum">
              <a:rPr lang="en-AU" smtClean="0"/>
              <a:t>‹#›</a:t>
            </a:fld>
            <a:endParaRPr lang="en-AU" dirty="0"/>
          </a:p>
        </p:txBody>
      </p:sp>
    </p:spTree>
    <p:extLst>
      <p:ext uri="{BB962C8B-B14F-4D97-AF65-F5344CB8AC3E}">
        <p14:creationId xmlns:p14="http://schemas.microsoft.com/office/powerpoint/2010/main" val="303881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6884D6A-3A1E-4D2F-88AB-4CB1B1D8F6F3}" type="datetime1">
              <a:rPr lang="en-AU" smtClean="0"/>
              <a:t>9/11/2020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6FDB006-3567-43AB-9A9E-1E2A7786F6FA}" type="slidenum">
              <a:rPr lang="en-AU" smtClean="0"/>
              <a:t>‹#›</a:t>
            </a:fld>
            <a:endParaRPr lang="en-AU" dirty="0"/>
          </a:p>
        </p:txBody>
      </p:sp>
    </p:spTree>
    <p:extLst>
      <p:ext uri="{BB962C8B-B14F-4D97-AF65-F5344CB8AC3E}">
        <p14:creationId xmlns:p14="http://schemas.microsoft.com/office/powerpoint/2010/main" val="3620296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FB7E63C-CE3D-4F73-983E-C087D7C4FCBA}" type="datetime1">
              <a:rPr lang="en-AU" smtClean="0"/>
              <a:t>9/11/2020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6FDB006-3567-43AB-9A9E-1E2A7786F6FA}" type="slidenum">
              <a:rPr lang="en-AU" smtClean="0"/>
              <a:t>‹#›</a:t>
            </a:fld>
            <a:endParaRPr lang="en-AU" dirty="0"/>
          </a:p>
        </p:txBody>
      </p:sp>
    </p:spTree>
    <p:extLst>
      <p:ext uri="{BB962C8B-B14F-4D97-AF65-F5344CB8AC3E}">
        <p14:creationId xmlns:p14="http://schemas.microsoft.com/office/powerpoint/2010/main" val="2667831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103449" y="685800"/>
            <a:ext cx="3095673" cy="5492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Content Placeholder 2"/>
          <p:cNvSpPr>
            <a:spLocks noGrp="1"/>
          </p:cNvSpPr>
          <p:nvPr>
            <p:ph idx="10"/>
          </p:nvPr>
        </p:nvSpPr>
        <p:spPr>
          <a:xfrm>
            <a:off x="8471877" y="685800"/>
            <a:ext cx="3110523" cy="5492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p:cNvSpPr>
            <a:spLocks noGrp="1"/>
          </p:cNvSpPr>
          <p:nvPr>
            <p:ph type="body" sz="quarter" idx="11" hasCustomPrompt="1"/>
          </p:nvPr>
        </p:nvSpPr>
        <p:spPr>
          <a:xfrm>
            <a:off x="1735017"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104506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3033812-3AAE-4211-8207-9286E66375D2}" type="datetime1">
              <a:rPr lang="en-AU" smtClean="0"/>
              <a:t>9/11/2020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6FDB006-3567-43AB-9A9E-1E2A7786F6FA}" type="slidenum">
              <a:rPr lang="en-AU" smtClean="0"/>
              <a:t>‹#›</a:t>
            </a:fld>
            <a:endParaRPr lang="en-AU" dirty="0"/>
          </a:p>
        </p:txBody>
      </p:sp>
    </p:spTree>
    <p:extLst>
      <p:ext uri="{BB962C8B-B14F-4D97-AF65-F5344CB8AC3E}">
        <p14:creationId xmlns:p14="http://schemas.microsoft.com/office/powerpoint/2010/main" val="1047644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9EFB8F-7939-45E7-A353-A3A34CCC563B}" type="datetime1">
              <a:rPr lang="en-AU" smtClean="0"/>
              <a:t>9/11/2020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6FDB006-3567-43AB-9A9E-1E2A7786F6FA}" type="slidenum">
              <a:rPr lang="en-AU" smtClean="0"/>
              <a:t>‹#›</a:t>
            </a:fld>
            <a:endParaRPr lang="en-AU" dirty="0"/>
          </a:p>
        </p:txBody>
      </p:sp>
    </p:spTree>
    <p:extLst>
      <p:ext uri="{BB962C8B-B14F-4D97-AF65-F5344CB8AC3E}">
        <p14:creationId xmlns:p14="http://schemas.microsoft.com/office/powerpoint/2010/main" val="206968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E5624F8-9494-47E5-8B0A-6EBDC731996A}" type="datetime1">
              <a:rPr lang="en-AU" smtClean="0"/>
              <a:t>9/11/2020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6FDB006-3567-43AB-9A9E-1E2A7786F6FA}" type="slidenum">
              <a:rPr lang="en-AU" smtClean="0"/>
              <a:t>‹#›</a:t>
            </a:fld>
            <a:endParaRPr lang="en-AU" dirty="0"/>
          </a:p>
        </p:txBody>
      </p:sp>
    </p:spTree>
    <p:extLst>
      <p:ext uri="{BB962C8B-B14F-4D97-AF65-F5344CB8AC3E}">
        <p14:creationId xmlns:p14="http://schemas.microsoft.com/office/powerpoint/2010/main" val="656916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AB17917-84E1-4DCB-AF29-B30938088AF0}" type="datetime1">
              <a:rPr lang="en-AU" smtClean="0"/>
              <a:t>9/11/2020</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56FDB006-3567-43AB-9A9E-1E2A7786F6FA}" type="slidenum">
              <a:rPr lang="en-AU" smtClean="0"/>
              <a:t>‹#›</a:t>
            </a:fld>
            <a:endParaRPr lang="en-AU" dirty="0"/>
          </a:p>
        </p:txBody>
      </p:sp>
    </p:spTree>
    <p:extLst>
      <p:ext uri="{BB962C8B-B14F-4D97-AF65-F5344CB8AC3E}">
        <p14:creationId xmlns:p14="http://schemas.microsoft.com/office/powerpoint/2010/main" val="322665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9CAAE57C-0140-431E-909B-5A6A347E7B9E}" type="datetime1">
              <a:rPr lang="en-AU" smtClean="0"/>
              <a:t>9/11/2020</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56FDB006-3567-43AB-9A9E-1E2A7786F6FA}" type="slidenum">
              <a:rPr lang="en-AU" smtClean="0"/>
              <a:t>‹#›</a:t>
            </a:fld>
            <a:endParaRPr lang="en-AU" dirty="0"/>
          </a:p>
        </p:txBody>
      </p:sp>
    </p:spTree>
    <p:extLst>
      <p:ext uri="{BB962C8B-B14F-4D97-AF65-F5344CB8AC3E}">
        <p14:creationId xmlns:p14="http://schemas.microsoft.com/office/powerpoint/2010/main" val="1203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09808-59F7-4400-824F-06B34AF3B747}" type="datetime1">
              <a:rPr lang="en-AU" smtClean="0"/>
              <a:t>9/11/2020</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56FDB006-3567-43AB-9A9E-1E2A7786F6FA}" type="slidenum">
              <a:rPr lang="en-AU" smtClean="0"/>
              <a:t>‹#›</a:t>
            </a:fld>
            <a:endParaRPr lang="en-AU" dirty="0"/>
          </a:p>
        </p:txBody>
      </p:sp>
    </p:spTree>
    <p:extLst>
      <p:ext uri="{BB962C8B-B14F-4D97-AF65-F5344CB8AC3E}">
        <p14:creationId xmlns:p14="http://schemas.microsoft.com/office/powerpoint/2010/main" val="97875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7D6443-2E2B-420A-BF78-D208A53C0194}" type="datetime1">
              <a:rPr lang="en-AU" smtClean="0"/>
              <a:t>9/11/2020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6FDB006-3567-43AB-9A9E-1E2A7786F6FA}" type="slidenum">
              <a:rPr lang="en-AU" smtClean="0"/>
              <a:t>‹#›</a:t>
            </a:fld>
            <a:endParaRPr lang="en-AU" dirty="0"/>
          </a:p>
        </p:txBody>
      </p:sp>
    </p:spTree>
    <p:extLst>
      <p:ext uri="{BB962C8B-B14F-4D97-AF65-F5344CB8AC3E}">
        <p14:creationId xmlns:p14="http://schemas.microsoft.com/office/powerpoint/2010/main" val="86652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59D304-F753-42B6-8571-CAC3CB5E4840}" type="datetime1">
              <a:rPr lang="en-AU" smtClean="0"/>
              <a:t>9/11/2020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6FDB006-3567-43AB-9A9E-1E2A7786F6FA}" type="slidenum">
              <a:rPr lang="en-AU" smtClean="0"/>
              <a:t>‹#›</a:t>
            </a:fld>
            <a:endParaRPr lang="en-AU" dirty="0"/>
          </a:p>
        </p:txBody>
      </p:sp>
    </p:spTree>
    <p:extLst>
      <p:ext uri="{BB962C8B-B14F-4D97-AF65-F5344CB8AC3E}">
        <p14:creationId xmlns:p14="http://schemas.microsoft.com/office/powerpoint/2010/main" val="2561106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EB16A-D3F4-4418-A563-DDB098380C5A}" type="datetime1">
              <a:rPr lang="en-AU" smtClean="0"/>
              <a:t>9/11/2020</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DB006-3567-43AB-9A9E-1E2A7786F6FA}" type="slidenum">
              <a:rPr lang="en-AU" smtClean="0"/>
              <a:t>‹#›</a:t>
            </a:fld>
            <a:endParaRPr lang="en-AU" dirty="0"/>
          </a:p>
        </p:txBody>
      </p:sp>
    </p:spTree>
    <p:extLst>
      <p:ext uri="{BB962C8B-B14F-4D97-AF65-F5344CB8AC3E}">
        <p14:creationId xmlns:p14="http://schemas.microsoft.com/office/powerpoint/2010/main" val="3668629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video" Target="https://www.youtube.com/embed/5ORHoHvAj6o"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hyperlink" Target="https://advancingeducation.qld.gov.au/youthEngagement/Documents/summary-of-high-quality-practices.pdf"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5.wdp"/><Relationship Id="rId3" Type="http://schemas.openxmlformats.org/officeDocument/2006/relationships/hyperlink" Target="https://advancingeducation.qld.gov.au/youthEngagement/Documents/youth-engagement-hub-information-sheet.pdf" TargetMode="External"/><Relationship Id="rId7" Type="http://schemas.microsoft.com/office/2007/relationships/hdphoto" Target="../media/hdphoto2.wdp"/><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4.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3.wdp"/><Relationship Id="rId1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www.qld.gov.au/linkandlaunch" TargetMode="External"/><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embed/85yPZ2SbrT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embed/RErpyneoT2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youthengagement@qed.qld.gov.au"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hyperlink" Target="http://www.qld.gov.au/sparktheirfuture" TargetMode="External"/><Relationship Id="rId4" Type="http://schemas.openxmlformats.org/officeDocument/2006/relationships/hyperlink" Target="http://www.qld.gov.au/wethedifferents" TargetMode="Externa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video" Target="https://www.youtube.com/embed/Ig1MbwuGIDY"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7130" y="4695107"/>
            <a:ext cx="3366654" cy="646331"/>
          </a:xfrm>
          <a:prstGeom prst="rect">
            <a:avLst/>
          </a:prstGeom>
          <a:noFill/>
        </p:spPr>
        <p:txBody>
          <a:bodyPr wrap="square" rtlCol="0">
            <a:spAutoFit/>
          </a:bodyPr>
          <a:lstStyle/>
          <a:p>
            <a:r>
              <a:rPr lang="en-AU" dirty="0">
                <a:solidFill>
                  <a:schemeClr val="bg1"/>
                </a:solidFill>
              </a:rPr>
              <a:t>For more information, click here for a brief animation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78" y="-130607"/>
            <a:ext cx="12267578" cy="7210806"/>
          </a:xfrm>
          <a:prstGeom prst="rect">
            <a:avLst/>
          </a:prstGeom>
        </p:spPr>
      </p:pic>
      <p:sp>
        <p:nvSpPr>
          <p:cNvPr id="3" name="Slide Number Placeholder 2"/>
          <p:cNvSpPr>
            <a:spLocks noGrp="1"/>
          </p:cNvSpPr>
          <p:nvPr>
            <p:ph type="sldNum" sz="quarter" idx="12"/>
          </p:nvPr>
        </p:nvSpPr>
        <p:spPr/>
        <p:txBody>
          <a:bodyPr/>
          <a:lstStyle/>
          <a:p>
            <a:fld id="{56FDB006-3567-43AB-9A9E-1E2A7786F6FA}" type="slidenum">
              <a:rPr lang="en-AU" smtClean="0"/>
              <a:t>1</a:t>
            </a:fld>
            <a:endParaRPr lang="en-AU" dirty="0"/>
          </a:p>
        </p:txBody>
      </p:sp>
    </p:spTree>
    <p:extLst>
      <p:ext uri="{BB962C8B-B14F-4D97-AF65-F5344CB8AC3E}">
        <p14:creationId xmlns:p14="http://schemas.microsoft.com/office/powerpoint/2010/main" val="72967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6225" y="1022743"/>
            <a:ext cx="4171950" cy="3108543"/>
          </a:xfrm>
          <a:prstGeom prst="rect">
            <a:avLst/>
          </a:prstGeom>
          <a:noFill/>
        </p:spPr>
        <p:txBody>
          <a:bodyPr wrap="square" rtlCol="0">
            <a:spAutoFit/>
          </a:bodyPr>
          <a:lstStyle/>
          <a:p>
            <a:pPr marL="257175"/>
            <a:endParaRPr lang="en-AU" sz="1400" dirty="0">
              <a:solidFill>
                <a:schemeClr val="tx2"/>
              </a:solidFill>
              <a:latin typeface="+mj-lt"/>
            </a:endParaRPr>
          </a:p>
          <a:p>
            <a:pPr marL="542925" indent="-285750">
              <a:buFont typeface="Arial" panose="020B0604020202020204" pitchFamily="34" charset="0"/>
              <a:buChar char="•"/>
            </a:pPr>
            <a:r>
              <a:rPr lang="en-AU" sz="1400" dirty="0">
                <a:solidFill>
                  <a:schemeClr val="tx2"/>
                </a:solidFill>
                <a:latin typeface="+mj-lt"/>
              </a:rPr>
              <a:t>Over 14,000 unique users since April 2020.</a:t>
            </a:r>
          </a:p>
          <a:p>
            <a:pPr marL="542925" indent="-285750">
              <a:buFont typeface="Arial" panose="020B0604020202020204" pitchFamily="34" charset="0"/>
              <a:buChar char="•"/>
            </a:pPr>
            <a:endParaRPr lang="en-AU" sz="1400" dirty="0">
              <a:solidFill>
                <a:schemeClr val="tx2"/>
              </a:solidFill>
              <a:latin typeface="+mj-lt"/>
            </a:endParaRPr>
          </a:p>
          <a:p>
            <a:pPr marL="542925" indent="-285750">
              <a:buFont typeface="Arial" panose="020B0604020202020204" pitchFamily="34" charset="0"/>
              <a:buChar char="•"/>
            </a:pPr>
            <a:r>
              <a:rPr lang="en-AU" sz="1400" dirty="0">
                <a:solidFill>
                  <a:schemeClr val="tx2"/>
                </a:solidFill>
                <a:latin typeface="+mj-lt"/>
              </a:rPr>
              <a:t>Over 2.5mins avg session duration (up to 18min)</a:t>
            </a:r>
          </a:p>
          <a:p>
            <a:pPr marL="542925" indent="-285750">
              <a:buFont typeface="Arial" panose="020B0604020202020204" pitchFamily="34" charset="0"/>
              <a:buChar char="•"/>
            </a:pPr>
            <a:endParaRPr lang="en-AU" sz="1400" dirty="0">
              <a:solidFill>
                <a:schemeClr val="tx2"/>
              </a:solidFill>
              <a:latin typeface="+mj-lt"/>
            </a:endParaRPr>
          </a:p>
          <a:p>
            <a:pPr marL="542925" indent="-285750">
              <a:buFont typeface="Arial" panose="020B0604020202020204" pitchFamily="34" charset="0"/>
              <a:buChar char="•"/>
            </a:pPr>
            <a:r>
              <a:rPr lang="en-AU" sz="1400" dirty="0">
                <a:solidFill>
                  <a:schemeClr val="tx2"/>
                </a:solidFill>
                <a:latin typeface="+mj-lt"/>
              </a:rPr>
              <a:t>Over 2.5 avg pages viewed per session (up to 28)</a:t>
            </a:r>
          </a:p>
          <a:p>
            <a:pPr marL="542925" indent="-285750">
              <a:buFont typeface="Arial" panose="020B0604020202020204" pitchFamily="34" charset="0"/>
              <a:buChar char="•"/>
            </a:pPr>
            <a:endParaRPr lang="en-AU" sz="1400" dirty="0">
              <a:solidFill>
                <a:schemeClr val="tx2"/>
              </a:solidFill>
              <a:latin typeface="+mj-lt"/>
            </a:endParaRPr>
          </a:p>
          <a:p>
            <a:pPr marL="542925" indent="-285750">
              <a:buFont typeface="Arial" panose="020B0604020202020204" pitchFamily="34" charset="0"/>
              <a:buChar char="•"/>
            </a:pPr>
            <a:r>
              <a:rPr lang="en-AU" sz="1400" dirty="0">
                <a:solidFill>
                  <a:schemeClr val="tx2"/>
                </a:solidFill>
                <a:latin typeface="+mj-lt"/>
              </a:rPr>
              <a:t>Direct traffic is 139% higher than industry benchmark for ‘Jobs and Education’ sites</a:t>
            </a:r>
          </a:p>
          <a:p>
            <a:pPr marL="542925" indent="-285750">
              <a:buFont typeface="Arial" panose="020B0604020202020204" pitchFamily="34" charset="0"/>
              <a:buChar char="•"/>
            </a:pPr>
            <a:endParaRPr lang="en-AU" sz="1400" dirty="0">
              <a:solidFill>
                <a:schemeClr val="tx2"/>
              </a:solidFill>
              <a:latin typeface="+mj-lt"/>
            </a:endParaRPr>
          </a:p>
          <a:p>
            <a:pPr marL="542925" indent="-285750">
              <a:buFont typeface="Arial" panose="020B0604020202020204" pitchFamily="34" charset="0"/>
              <a:buChar char="•"/>
            </a:pPr>
            <a:r>
              <a:rPr lang="en-AU" sz="1400" dirty="0">
                <a:solidFill>
                  <a:schemeClr val="tx2"/>
                </a:solidFill>
                <a:latin typeface="+mj-lt"/>
              </a:rPr>
              <a:t>Traffic from social media is 67% higher than the industry benchmark for ‘Jobs and Education’ sites</a:t>
            </a:r>
          </a:p>
        </p:txBody>
      </p:sp>
      <p:sp>
        <p:nvSpPr>
          <p:cNvPr id="6" name="Title 1"/>
          <p:cNvSpPr txBox="1">
            <a:spLocks/>
          </p:cNvSpPr>
          <p:nvPr/>
        </p:nvSpPr>
        <p:spPr>
          <a:xfrm>
            <a:off x="504825" y="13061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50" dirty="0">
                <a:solidFill>
                  <a:schemeClr val="accent1">
                    <a:lumMod val="75000"/>
                  </a:schemeClr>
                </a:solidFill>
              </a:rPr>
              <a:t>Spark their Future</a:t>
            </a:r>
          </a:p>
        </p:txBody>
      </p:sp>
      <p:pic>
        <p:nvPicPr>
          <p:cNvPr id="3" name="5ORHoHvAj6o"/>
          <p:cNvPicPr>
            <a:picLocks noRot="1" noChangeAspect="1"/>
          </p:cNvPicPr>
          <p:nvPr>
            <a:videoFile r:link="rId1"/>
          </p:nvPr>
        </p:nvPicPr>
        <p:blipFill>
          <a:blip r:embed="rId3"/>
          <a:stretch>
            <a:fillRect/>
          </a:stretch>
        </p:blipFill>
        <p:spPr>
          <a:xfrm>
            <a:off x="4533900" y="1104900"/>
            <a:ext cx="7586133" cy="4267200"/>
          </a:xfrm>
          <a:prstGeom prst="rect">
            <a:avLst/>
          </a:prstGeom>
        </p:spPr>
      </p:pic>
      <p:sp>
        <p:nvSpPr>
          <p:cNvPr id="2" name="Rectangle 1"/>
          <p:cNvSpPr/>
          <p:nvPr/>
        </p:nvSpPr>
        <p:spPr>
          <a:xfrm>
            <a:off x="504825" y="4264691"/>
            <a:ext cx="11615208" cy="2215991"/>
          </a:xfrm>
          <a:prstGeom prst="rect">
            <a:avLst/>
          </a:prstGeom>
        </p:spPr>
        <p:txBody>
          <a:bodyPr wrap="square">
            <a:spAutoFit/>
          </a:bodyPr>
          <a:lstStyle/>
          <a:p>
            <a:r>
              <a:rPr lang="en-AU" sz="1200" b="1" i="1" dirty="0">
                <a:solidFill>
                  <a:schemeClr val="tx2"/>
                </a:solidFill>
                <a:latin typeface="+mj-lt"/>
              </a:rPr>
              <a:t>Research participants said:</a:t>
            </a:r>
          </a:p>
          <a:p>
            <a:endParaRPr lang="en-AU" sz="1400" b="1" dirty="0">
              <a:solidFill>
                <a:schemeClr val="tx2"/>
              </a:solidFill>
              <a:latin typeface="+mj-lt"/>
            </a:endParaRPr>
          </a:p>
          <a:p>
            <a:r>
              <a:rPr lang="en-AU" sz="1400" i="1" dirty="0">
                <a:solidFill>
                  <a:schemeClr val="tx2"/>
                </a:solidFill>
                <a:latin typeface="+mj-lt"/>
              </a:rPr>
              <a:t>‘Relevant and relatable content to assist families’</a:t>
            </a:r>
          </a:p>
          <a:p>
            <a:pPr algn="ctr"/>
            <a:r>
              <a:rPr lang="en-AU" sz="1400" i="1" dirty="0">
                <a:solidFill>
                  <a:schemeClr val="tx2"/>
                </a:solidFill>
                <a:latin typeface="+mj-lt"/>
              </a:rPr>
              <a:t>  </a:t>
            </a:r>
          </a:p>
          <a:p>
            <a:r>
              <a:rPr lang="en-AU" sz="1400" i="1" dirty="0">
                <a:solidFill>
                  <a:schemeClr val="tx2"/>
                </a:solidFill>
                <a:latin typeface="+mj-lt"/>
              </a:rPr>
              <a:t>‘Visually appealing, clear subject matter presented.’</a:t>
            </a:r>
          </a:p>
          <a:p>
            <a:pPr algn="ctr"/>
            <a:endParaRPr lang="en-AU" sz="1400" i="1" dirty="0">
              <a:solidFill>
                <a:schemeClr val="tx2"/>
              </a:solidFill>
              <a:latin typeface="+mj-lt"/>
            </a:endParaRPr>
          </a:p>
          <a:p>
            <a:r>
              <a:rPr lang="en-AU" sz="1400" i="1" dirty="0">
                <a:solidFill>
                  <a:schemeClr val="tx2"/>
                </a:solidFill>
                <a:latin typeface="+mj-lt"/>
              </a:rPr>
              <a:t>‘Very positive and encouraging. Addresses relevant issues’</a:t>
            </a:r>
          </a:p>
          <a:p>
            <a:pPr algn="ctr"/>
            <a:r>
              <a:rPr lang="en-AU" sz="1400" i="1" dirty="0">
                <a:solidFill>
                  <a:schemeClr val="tx2"/>
                </a:solidFill>
                <a:latin typeface="+mj-lt"/>
              </a:rPr>
              <a:t>    </a:t>
            </a:r>
          </a:p>
          <a:p>
            <a:r>
              <a:rPr lang="en-AU" sz="1400" i="1" dirty="0">
                <a:solidFill>
                  <a:schemeClr val="tx2"/>
                </a:solidFill>
                <a:latin typeface="+mj-lt"/>
              </a:rPr>
              <a:t>‘It’s really good practical information that you can use. It kind of makes you realise how easy it is </a:t>
            </a:r>
          </a:p>
          <a:p>
            <a:r>
              <a:rPr lang="en-AU" sz="1400" i="1" dirty="0">
                <a:solidFill>
                  <a:schemeClr val="tx2"/>
                </a:solidFill>
                <a:latin typeface="+mj-lt"/>
              </a:rPr>
              <a:t>to start the conversation with the school’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3145" y="5587544"/>
            <a:ext cx="3994030" cy="893138"/>
          </a:xfrm>
          <a:prstGeom prst="rect">
            <a:avLst/>
          </a:prstGeom>
        </p:spPr>
      </p:pic>
    </p:spTree>
    <p:extLst>
      <p:ext uri="{BB962C8B-B14F-4D97-AF65-F5344CB8AC3E}">
        <p14:creationId xmlns:p14="http://schemas.microsoft.com/office/powerpoint/2010/main" val="1015143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p:txBody>
          <a:bodyPr/>
          <a:lstStyle/>
          <a:p>
            <a:endParaRPr lang="en-AU" dirty="0"/>
          </a:p>
        </p:txBody>
      </p:sp>
      <p:sp>
        <p:nvSpPr>
          <p:cNvPr id="5" name="Text Placeholder 4"/>
          <p:cNvSpPr>
            <a:spLocks noGrp="1"/>
          </p:cNvSpPr>
          <p:nvPr>
            <p:ph type="body" sz="quarter" idx="11"/>
          </p:nvPr>
        </p:nvSpPr>
        <p:spPr/>
        <p:txBody>
          <a:bodyPr/>
          <a:lstStyle/>
          <a:p>
            <a:endParaRPr lang="en-AU" dirty="0"/>
          </a:p>
        </p:txBody>
      </p:sp>
      <p:pic>
        <p:nvPicPr>
          <p:cNvPr id="6" name="Picture 5"/>
          <p:cNvPicPr>
            <a:picLocks noChangeAspect="1"/>
          </p:cNvPicPr>
          <p:nvPr/>
        </p:nvPicPr>
        <p:blipFill>
          <a:blip r:embed="rId2"/>
          <a:stretch>
            <a:fillRect/>
          </a:stretch>
        </p:blipFill>
        <p:spPr>
          <a:xfrm>
            <a:off x="7343775" y="-10997"/>
            <a:ext cx="4848225" cy="6868997"/>
          </a:xfrm>
          <a:prstGeom prst="rect">
            <a:avLst/>
          </a:prstGeom>
        </p:spPr>
      </p:pic>
      <p:sp>
        <p:nvSpPr>
          <p:cNvPr id="8" name="Title 1"/>
          <p:cNvSpPr>
            <a:spLocks noGrp="1"/>
          </p:cNvSpPr>
          <p:nvPr>
            <p:ph type="title"/>
          </p:nvPr>
        </p:nvSpPr>
        <p:spPr>
          <a:xfrm>
            <a:off x="581025" y="122237"/>
            <a:ext cx="10515600" cy="1325563"/>
          </a:xfrm>
        </p:spPr>
        <p:txBody>
          <a:bodyPr>
            <a:normAutofit/>
          </a:bodyPr>
          <a:lstStyle/>
          <a:p>
            <a:r>
              <a:rPr lang="en-AU" spc="-50" dirty="0">
                <a:solidFill>
                  <a:schemeClr val="accent1">
                    <a:lumMod val="75000"/>
                  </a:schemeClr>
                </a:solidFill>
              </a:rPr>
              <a:t>Quality alternative education</a:t>
            </a:r>
          </a:p>
        </p:txBody>
      </p:sp>
      <p:pic>
        <p:nvPicPr>
          <p:cNvPr id="9" name="Picture 8"/>
          <p:cNvPicPr>
            <a:picLocks noChangeAspect="1"/>
          </p:cNvPicPr>
          <p:nvPr/>
        </p:nvPicPr>
        <p:blipFill>
          <a:blip r:embed="rId3"/>
          <a:stretch>
            <a:fillRect/>
          </a:stretch>
        </p:blipFill>
        <p:spPr>
          <a:xfrm>
            <a:off x="947738" y="2703698"/>
            <a:ext cx="6186488" cy="4006664"/>
          </a:xfrm>
          <a:prstGeom prst="rect">
            <a:avLst/>
          </a:prstGeom>
        </p:spPr>
      </p:pic>
      <p:sp>
        <p:nvSpPr>
          <p:cNvPr id="10" name="TextBox 9"/>
          <p:cNvSpPr txBox="1"/>
          <p:nvPr/>
        </p:nvSpPr>
        <p:spPr>
          <a:xfrm>
            <a:off x="671513" y="1337085"/>
            <a:ext cx="6672262" cy="1354217"/>
          </a:xfrm>
          <a:prstGeom prst="rect">
            <a:avLst/>
          </a:prstGeom>
          <a:noFill/>
        </p:spPr>
        <p:txBody>
          <a:bodyPr wrap="square" rtlCol="0">
            <a:spAutoFit/>
          </a:bodyPr>
          <a:lstStyle/>
          <a:p>
            <a:pPr marL="285750" indent="-285750">
              <a:buFont typeface="Arial" panose="020B0604020202020204" pitchFamily="34" charset="0"/>
              <a:buChar char="•"/>
            </a:pPr>
            <a:r>
              <a:rPr lang="en-AU" sz="1400" dirty="0">
                <a:solidFill>
                  <a:schemeClr val="tx2"/>
                </a:solidFill>
                <a:latin typeface="+mj-lt"/>
              </a:rPr>
              <a:t>13 Standards that represent High Quality in alternative education settings, developed with the sector</a:t>
            </a:r>
          </a:p>
          <a:p>
            <a:r>
              <a:rPr lang="en-AU" sz="1400" dirty="0">
                <a:solidFill>
                  <a:schemeClr val="tx2"/>
                </a:solidFill>
                <a:latin typeface="+mj-lt"/>
              </a:rPr>
              <a:t> </a:t>
            </a:r>
          </a:p>
          <a:p>
            <a:endParaRPr lang="en-AU" sz="1400" dirty="0">
              <a:solidFill>
                <a:schemeClr val="tx2"/>
              </a:solidFill>
              <a:latin typeface="+mj-lt"/>
            </a:endParaRPr>
          </a:p>
          <a:p>
            <a:pPr algn="ctr"/>
            <a:r>
              <a:rPr lang="en-AU" sz="1200" dirty="0">
                <a:hlinkClick r:id="rId4"/>
              </a:rPr>
              <a:t>advancingeducation.qld.gov.au/youthEngagement/Documents/summary-of-high-quality-practices.pdf</a:t>
            </a:r>
            <a:endParaRPr lang="en-AU" sz="1200" dirty="0">
              <a:solidFill>
                <a:schemeClr val="tx2"/>
              </a:solidFill>
              <a:latin typeface="+mj-lt"/>
            </a:endParaRPr>
          </a:p>
          <a:p>
            <a:pPr marL="285750" indent="-285750">
              <a:buFont typeface="Arial" panose="020B0604020202020204" pitchFamily="34" charset="0"/>
              <a:buChar char="•"/>
            </a:pPr>
            <a:endParaRPr lang="en-AU" sz="1400" dirty="0">
              <a:solidFill>
                <a:schemeClr val="tx2"/>
              </a:solidFill>
              <a:latin typeface="+mj-lt"/>
            </a:endParaRPr>
          </a:p>
        </p:txBody>
      </p:sp>
    </p:spTree>
    <p:extLst>
      <p:ext uri="{BB962C8B-B14F-4D97-AF65-F5344CB8AC3E}">
        <p14:creationId xmlns:p14="http://schemas.microsoft.com/office/powerpoint/2010/main" val="403688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p:txBody>
          <a:bodyPr/>
          <a:lstStyle/>
          <a:p>
            <a:endParaRPr lang="en-AU" dirty="0"/>
          </a:p>
        </p:txBody>
      </p:sp>
      <p:pic>
        <p:nvPicPr>
          <p:cNvPr id="6" name="Picture 5"/>
          <p:cNvPicPr>
            <a:picLocks noChangeAspect="1"/>
          </p:cNvPicPr>
          <p:nvPr/>
        </p:nvPicPr>
        <p:blipFill>
          <a:blip r:embed="rId2"/>
          <a:stretch>
            <a:fillRect/>
          </a:stretch>
        </p:blipFill>
        <p:spPr>
          <a:xfrm>
            <a:off x="7683934" y="426065"/>
            <a:ext cx="4162425" cy="6431935"/>
          </a:xfrm>
          <a:prstGeom prst="rect">
            <a:avLst/>
          </a:prstGeom>
        </p:spPr>
      </p:pic>
      <p:sp>
        <p:nvSpPr>
          <p:cNvPr id="7" name="Rectangle 6"/>
          <p:cNvSpPr/>
          <p:nvPr/>
        </p:nvSpPr>
        <p:spPr>
          <a:xfrm>
            <a:off x="766516" y="6154351"/>
            <a:ext cx="7298576" cy="276999"/>
          </a:xfrm>
          <a:prstGeom prst="rect">
            <a:avLst/>
          </a:prstGeom>
        </p:spPr>
        <p:txBody>
          <a:bodyPr wrap="square">
            <a:spAutoFit/>
          </a:bodyPr>
          <a:lstStyle/>
          <a:p>
            <a:r>
              <a:rPr lang="en-AU" sz="1200" dirty="0">
                <a:hlinkClick r:id="rId3"/>
              </a:rPr>
              <a:t>advancingeducation.qld.gov.au/youthEngagement/Documents/youth-engagement-hub-information-sheet.pdf</a:t>
            </a:r>
            <a:endParaRPr lang="en-AU" sz="1200" dirty="0"/>
          </a:p>
        </p:txBody>
      </p:sp>
      <p:sp>
        <p:nvSpPr>
          <p:cNvPr id="8" name="Title 1"/>
          <p:cNvSpPr txBox="1">
            <a:spLocks/>
          </p:cNvSpPr>
          <p:nvPr/>
        </p:nvSpPr>
        <p:spPr>
          <a:xfrm>
            <a:off x="766516" y="426065"/>
            <a:ext cx="10058400" cy="145075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AU" sz="4400" dirty="0">
                <a:solidFill>
                  <a:schemeClr val="accent1">
                    <a:lumMod val="75000"/>
                  </a:schemeClr>
                </a:solidFill>
              </a:rPr>
              <a:t>Regional Youth Engagement Hubs</a:t>
            </a:r>
            <a:r>
              <a:rPr lang="en-AU" sz="3200" dirty="0"/>
              <a:t/>
            </a:r>
            <a:br>
              <a:rPr lang="en-AU" sz="3200" dirty="0"/>
            </a:br>
            <a:endParaRPr lang="en-AU" sz="2200" i="1" dirty="0"/>
          </a:p>
        </p:txBody>
      </p:sp>
      <p:sp>
        <p:nvSpPr>
          <p:cNvPr id="9" name="TextBox 8"/>
          <p:cNvSpPr txBox="1"/>
          <p:nvPr/>
        </p:nvSpPr>
        <p:spPr>
          <a:xfrm>
            <a:off x="766516" y="1353602"/>
            <a:ext cx="7272834" cy="523220"/>
          </a:xfrm>
          <a:prstGeom prst="rect">
            <a:avLst/>
          </a:prstGeom>
          <a:noFill/>
        </p:spPr>
        <p:txBody>
          <a:bodyPr wrap="square" rtlCol="0">
            <a:spAutoFit/>
          </a:bodyPr>
          <a:lstStyle/>
          <a:p>
            <a:r>
              <a:rPr lang="en-AU" sz="1400" dirty="0">
                <a:solidFill>
                  <a:schemeClr val="tx2"/>
                </a:solidFill>
                <a:latin typeface="+mj-lt"/>
              </a:rPr>
              <a:t>In 2019 the Regional Youth Engagement Hubs: </a:t>
            </a:r>
          </a:p>
          <a:p>
            <a:endParaRPr lang="en-AU" sz="1400" dirty="0">
              <a:solidFill>
                <a:schemeClr val="tx2"/>
              </a:solidFill>
              <a:latin typeface="+mj-lt"/>
            </a:endParaRPr>
          </a:p>
        </p:txBody>
      </p:sp>
      <p:sp>
        <p:nvSpPr>
          <p:cNvPr id="10" name="TextBox 9"/>
          <p:cNvSpPr txBox="1"/>
          <p:nvPr/>
        </p:nvSpPr>
        <p:spPr>
          <a:xfrm>
            <a:off x="1405840" y="1876822"/>
            <a:ext cx="6633510" cy="3262432"/>
          </a:xfrm>
          <a:prstGeom prst="rect">
            <a:avLst/>
          </a:prstGeom>
          <a:noFill/>
        </p:spPr>
        <p:txBody>
          <a:bodyPr wrap="square" rtlCol="0">
            <a:spAutoFit/>
          </a:bodyPr>
          <a:lstStyle/>
          <a:p>
            <a:r>
              <a:rPr lang="en-AU" sz="1200" dirty="0">
                <a:solidFill>
                  <a:schemeClr val="tx2"/>
                </a:solidFill>
                <a:latin typeface="+mj-lt"/>
              </a:rPr>
              <a:t>Connected with and supported 4,490 young people</a:t>
            </a:r>
          </a:p>
          <a:p>
            <a:endParaRPr lang="en-AU" sz="1200" dirty="0">
              <a:solidFill>
                <a:schemeClr val="tx2"/>
              </a:solidFill>
              <a:latin typeface="+mj-lt"/>
            </a:endParaRPr>
          </a:p>
          <a:p>
            <a:endParaRPr lang="en-AU" sz="1200" dirty="0">
              <a:solidFill>
                <a:schemeClr val="tx2"/>
              </a:solidFill>
              <a:latin typeface="+mj-lt"/>
            </a:endParaRPr>
          </a:p>
          <a:p>
            <a:r>
              <a:rPr lang="en-AU" sz="1200" dirty="0">
                <a:solidFill>
                  <a:schemeClr val="tx2"/>
                </a:solidFill>
                <a:latin typeface="+mj-lt"/>
              </a:rPr>
              <a:t>Successfully transitioned 2,721 young people</a:t>
            </a:r>
          </a:p>
          <a:p>
            <a:endParaRPr lang="en-AU" sz="1200" dirty="0">
              <a:solidFill>
                <a:schemeClr val="tx2"/>
              </a:solidFill>
              <a:latin typeface="+mj-lt"/>
            </a:endParaRPr>
          </a:p>
          <a:p>
            <a:endParaRPr lang="en-AU" sz="1200" dirty="0">
              <a:solidFill>
                <a:schemeClr val="tx2"/>
              </a:solidFill>
              <a:latin typeface="+mj-lt"/>
            </a:endParaRPr>
          </a:p>
          <a:p>
            <a:r>
              <a:rPr lang="en-AU" sz="1200" dirty="0">
                <a:solidFill>
                  <a:schemeClr val="tx2"/>
                </a:solidFill>
                <a:latin typeface="+mj-lt"/>
              </a:rPr>
              <a:t>Continuing to case manage / support 1,416 young people</a:t>
            </a:r>
          </a:p>
          <a:p>
            <a:endParaRPr lang="en-AU" sz="1200" dirty="0">
              <a:solidFill>
                <a:srgbClr val="3C3D3E"/>
              </a:solidFill>
              <a:latin typeface="Arial"/>
            </a:endParaRPr>
          </a:p>
          <a:p>
            <a:endParaRPr lang="en-AU" sz="1200" dirty="0">
              <a:solidFill>
                <a:srgbClr val="3C3D3E"/>
              </a:solidFill>
              <a:latin typeface="Arial"/>
            </a:endParaRPr>
          </a:p>
          <a:p>
            <a:r>
              <a:rPr lang="en-AU" sz="1200" dirty="0">
                <a:solidFill>
                  <a:schemeClr val="tx2"/>
                </a:solidFill>
                <a:latin typeface="+mj-lt"/>
              </a:rPr>
              <a:t>Connected with and supported 178 young people in the out-of-home-care system </a:t>
            </a:r>
          </a:p>
          <a:p>
            <a:endParaRPr lang="en-AU" sz="1200" dirty="0">
              <a:solidFill>
                <a:srgbClr val="3C3D3E"/>
              </a:solidFill>
              <a:latin typeface="Arial"/>
            </a:endParaRPr>
          </a:p>
          <a:p>
            <a:endParaRPr lang="en-AU" sz="1200" dirty="0">
              <a:solidFill>
                <a:schemeClr val="tx2"/>
              </a:solidFill>
              <a:latin typeface="+mj-lt"/>
            </a:endParaRPr>
          </a:p>
          <a:p>
            <a:r>
              <a:rPr lang="en-AU" sz="1200" dirty="0">
                <a:solidFill>
                  <a:schemeClr val="tx2"/>
                </a:solidFill>
                <a:latin typeface="+mj-lt"/>
              </a:rPr>
              <a:t>Connected with and supported 431 young people in the youth justice system. </a:t>
            </a:r>
          </a:p>
          <a:p>
            <a:endParaRPr lang="en-AU" sz="1200" dirty="0">
              <a:solidFill>
                <a:schemeClr val="tx2"/>
              </a:solidFill>
              <a:latin typeface="+mj-lt"/>
            </a:endParaRPr>
          </a:p>
          <a:p>
            <a:endParaRPr lang="en-AU" sz="1200" dirty="0">
              <a:solidFill>
                <a:schemeClr val="tx2"/>
              </a:solidFill>
              <a:latin typeface="+mj-lt"/>
            </a:endParaRPr>
          </a:p>
          <a:p>
            <a:r>
              <a:rPr lang="en-AU" sz="1200" dirty="0">
                <a:solidFill>
                  <a:schemeClr val="tx2"/>
                </a:solidFill>
                <a:latin typeface="+mj-lt"/>
              </a:rPr>
              <a:t>Connected with and supported 1,223 Indigenous young people</a:t>
            </a:r>
          </a:p>
          <a:p>
            <a:endParaRPr lang="en-AU" sz="1400" dirty="0">
              <a:solidFill>
                <a:schemeClr val="tx2"/>
              </a:solidFill>
              <a:latin typeface="+mj-lt"/>
            </a:endParaRPr>
          </a:p>
        </p:txBody>
      </p:sp>
      <p:pic>
        <p:nvPicPr>
          <p:cNvPr id="11" name="Picture 10"/>
          <p:cNvPicPr>
            <a:picLocks noChangeAspect="1"/>
          </p:cNvPicPr>
          <p:nvPr/>
        </p:nvPicPr>
        <p:blipFill rotWithShape="1">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rcRect b="14706"/>
          <a:stretch/>
        </p:blipFill>
        <p:spPr>
          <a:xfrm>
            <a:off x="827736" y="2334317"/>
            <a:ext cx="440530" cy="375741"/>
          </a:xfrm>
          <a:prstGeom prst="rect">
            <a:avLst/>
          </a:prstGeom>
        </p:spPr>
      </p:pic>
      <p:pic>
        <p:nvPicPr>
          <p:cNvPr id="12" name="Picture 11"/>
          <p:cNvPicPr>
            <a:picLocks noChangeAspect="1"/>
          </p:cNvPicPr>
          <p:nvPr/>
        </p:nvPicPr>
        <p:blipFill rotWithShape="1">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artisticLineDrawing/>
                    </a14:imgEffect>
                  </a14:imgLayer>
                </a14:imgProps>
              </a:ext>
              <a:ext uri="{28A0092B-C50C-407E-A947-70E740481C1C}">
                <a14:useLocalDpi xmlns:a14="http://schemas.microsoft.com/office/drawing/2010/main" val="0"/>
              </a:ext>
            </a:extLst>
          </a:blip>
          <a:srcRect b="13689"/>
          <a:stretch/>
        </p:blipFill>
        <p:spPr>
          <a:xfrm>
            <a:off x="799921" y="1771383"/>
            <a:ext cx="468345" cy="404231"/>
          </a:xfrm>
          <a:prstGeom prst="rect">
            <a:avLst/>
          </a:prstGeom>
        </p:spPr>
      </p:pic>
      <p:pic>
        <p:nvPicPr>
          <p:cNvPr id="13" name="Picture 12"/>
          <p:cNvPicPr>
            <a:picLocks noChangeAspect="1"/>
          </p:cNvPicPr>
          <p:nvPr/>
        </p:nvPicPr>
        <p:blipFill rotWithShape="1">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artisticLineDrawing/>
                    </a14:imgEffect>
                  </a14:imgLayer>
                </a14:imgProps>
              </a:ext>
              <a:ext uri="{28A0092B-C50C-407E-A947-70E740481C1C}">
                <a14:useLocalDpi xmlns:a14="http://schemas.microsoft.com/office/drawing/2010/main" val="0"/>
              </a:ext>
            </a:extLst>
          </a:blip>
          <a:srcRect b="13755"/>
          <a:stretch/>
        </p:blipFill>
        <p:spPr>
          <a:xfrm>
            <a:off x="852670" y="2951651"/>
            <a:ext cx="371829" cy="320682"/>
          </a:xfrm>
          <a:prstGeom prst="rect">
            <a:avLst/>
          </a:prstGeom>
        </p:spPr>
      </p:pic>
      <p:pic>
        <p:nvPicPr>
          <p:cNvPr id="14" name="Picture 13"/>
          <p:cNvPicPr>
            <a:picLocks noChangeAspect="1"/>
          </p:cNvPicPr>
          <p:nvPr/>
        </p:nvPicPr>
        <p:blipFill rotWithShape="1">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artisticLineDrawing/>
                    </a14:imgEffect>
                  </a14:imgLayer>
                </a14:imgProps>
              </a:ext>
              <a:ext uri="{28A0092B-C50C-407E-A947-70E740481C1C}">
                <a14:useLocalDpi xmlns:a14="http://schemas.microsoft.com/office/drawing/2010/main" val="0"/>
              </a:ext>
            </a:extLst>
          </a:blip>
          <a:srcRect t="1" b="14200"/>
          <a:stretch/>
        </p:blipFill>
        <p:spPr>
          <a:xfrm>
            <a:off x="855869" y="3989780"/>
            <a:ext cx="384605" cy="329990"/>
          </a:xfrm>
          <a:prstGeom prst="rect">
            <a:avLst/>
          </a:prstGeom>
        </p:spPr>
      </p:pic>
      <p:pic>
        <p:nvPicPr>
          <p:cNvPr id="15" name="Picture 14"/>
          <p:cNvPicPr>
            <a:picLocks noChangeAspect="1"/>
          </p:cNvPicPr>
          <p:nvPr/>
        </p:nvPicPr>
        <p:blipFill rotWithShape="1">
          <a:blip r:embed="rId12" cstate="print">
            <a:duotone>
              <a:schemeClr val="bg2">
                <a:shade val="45000"/>
                <a:satMod val="135000"/>
              </a:schemeClr>
              <a:prstClr val="white"/>
            </a:duotone>
            <a:extLst>
              <a:ext uri="{BEBA8EAE-BF5A-486C-A8C5-ECC9F3942E4B}">
                <a14:imgProps xmlns:a14="http://schemas.microsoft.com/office/drawing/2010/main">
                  <a14:imgLayer r:embed="rId13">
                    <a14:imgEffect>
                      <a14:artisticLineDrawing/>
                    </a14:imgEffect>
                  </a14:imgLayer>
                </a14:imgProps>
              </a:ext>
              <a:ext uri="{28A0092B-C50C-407E-A947-70E740481C1C}">
                <a14:useLocalDpi xmlns:a14="http://schemas.microsoft.com/office/drawing/2010/main" val="0"/>
              </a:ext>
            </a:extLst>
          </a:blip>
          <a:srcRect b="15975"/>
          <a:stretch/>
        </p:blipFill>
        <p:spPr>
          <a:xfrm>
            <a:off x="838737" y="3431036"/>
            <a:ext cx="418527" cy="351664"/>
          </a:xfrm>
          <a:prstGeom prst="rect">
            <a:avLst/>
          </a:prstGeom>
        </p:spPr>
      </p:pic>
      <p:pic>
        <p:nvPicPr>
          <p:cNvPr id="16" name="Picture 2" descr="Transparent spiral aboriginal. Winanga li child and"/>
          <p:cNvPicPr>
            <a:picLocks noChangeAspect="1" noChangeArrowheads="1"/>
          </p:cNvPicPr>
          <p:nvPr/>
        </p:nvPicPr>
        <p:blipFill>
          <a:blip r:embed="rId14" cstate="print">
            <a:duotone>
              <a:schemeClr val="bg2">
                <a:shade val="45000"/>
                <a:satMod val="135000"/>
              </a:schemeClr>
              <a:prstClr val="white"/>
            </a:duotone>
            <a:extLst>
              <a:ext uri="{BEBA8EAE-BF5A-486C-A8C5-ECC9F3942E4B}">
                <a14:imgProps xmlns:a14="http://schemas.microsoft.com/office/drawing/2010/main">
                  <a14:imgLayer r:embed="rId15">
                    <a14:imgEffect>
                      <a14:artisticPencilSketch/>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18558" y="4526850"/>
            <a:ext cx="496612" cy="49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67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dirty="0"/>
          </a:p>
        </p:txBody>
      </p:sp>
      <p:sp>
        <p:nvSpPr>
          <p:cNvPr id="5" name="Text Placeholder 4"/>
          <p:cNvSpPr>
            <a:spLocks noGrp="1"/>
          </p:cNvSpPr>
          <p:nvPr>
            <p:ph type="body" sz="quarter" idx="11"/>
          </p:nvPr>
        </p:nvSpPr>
        <p:spPr/>
        <p:txBody>
          <a:bodyPr/>
          <a:lstStyle/>
          <a:p>
            <a:endParaRPr lang="en-AU" dirty="0"/>
          </a:p>
        </p:txBody>
      </p:sp>
      <p:pic>
        <p:nvPicPr>
          <p:cNvPr id="6" name="Picture 5"/>
          <p:cNvPicPr>
            <a:picLocks noChangeAspect="1"/>
          </p:cNvPicPr>
          <p:nvPr/>
        </p:nvPicPr>
        <p:blipFill>
          <a:blip r:embed="rId2"/>
          <a:stretch>
            <a:fillRect/>
          </a:stretch>
        </p:blipFill>
        <p:spPr>
          <a:xfrm>
            <a:off x="1028700" y="-285750"/>
            <a:ext cx="9744075" cy="7308057"/>
          </a:xfrm>
          <a:prstGeom prst="rect">
            <a:avLst/>
          </a:prstGeom>
        </p:spPr>
      </p:pic>
      <p:sp>
        <p:nvSpPr>
          <p:cNvPr id="4" name="Content Placeholder 3"/>
          <p:cNvSpPr>
            <a:spLocks noGrp="1"/>
          </p:cNvSpPr>
          <p:nvPr>
            <p:ph idx="10"/>
          </p:nvPr>
        </p:nvSpPr>
        <p:spPr>
          <a:xfrm>
            <a:off x="1423351" y="2762429"/>
            <a:ext cx="5305425" cy="5492750"/>
          </a:xfrm>
        </p:spPr>
        <p:txBody>
          <a:bodyPr>
            <a:normAutofit/>
          </a:bodyPr>
          <a:lstStyle/>
          <a:p>
            <a:pPr marL="0" indent="0">
              <a:buNone/>
            </a:pPr>
            <a:r>
              <a:rPr lang="en-AU" sz="1800" dirty="0">
                <a:solidFill>
                  <a:schemeClr val="bg1"/>
                </a:solidFill>
                <a:latin typeface="+mj-lt"/>
              </a:rPr>
              <a:t>Eligibility:</a:t>
            </a:r>
          </a:p>
          <a:p>
            <a:r>
              <a:rPr lang="en-AU" sz="1800" dirty="0">
                <a:solidFill>
                  <a:schemeClr val="bg1"/>
                </a:solidFill>
                <a:latin typeface="+mj-lt"/>
              </a:rPr>
              <a:t>Completed Year 12 in previous 2 years (some flexibility)</a:t>
            </a:r>
          </a:p>
          <a:p>
            <a:r>
              <a:rPr lang="en-AU" sz="1800" dirty="0">
                <a:solidFill>
                  <a:schemeClr val="bg1"/>
                </a:solidFill>
                <a:latin typeface="+mj-lt"/>
              </a:rPr>
              <a:t>All young people who have completed their senior studies can join, irrespective of which school they attended</a:t>
            </a:r>
          </a:p>
          <a:p>
            <a:pPr>
              <a:tabLst>
                <a:tab pos="3590925" algn="l"/>
              </a:tabLst>
            </a:pPr>
            <a:r>
              <a:rPr lang="en-AU" sz="1800" dirty="0">
                <a:solidFill>
                  <a:schemeClr val="bg1"/>
                </a:solidFill>
                <a:latin typeface="+mj-lt"/>
              </a:rPr>
              <a:t>Current school students not eligible - career guidance and planning through schools</a:t>
            </a:r>
          </a:p>
          <a:p>
            <a:endParaRPr lang="en-AU" sz="1800" dirty="0">
              <a:solidFill>
                <a:schemeClr val="bg1"/>
              </a:solidFill>
              <a:latin typeface="+mj-lt"/>
            </a:endParaRPr>
          </a:p>
        </p:txBody>
      </p:sp>
      <p:sp>
        <p:nvSpPr>
          <p:cNvPr id="7" name="Rectangle 6"/>
          <p:cNvSpPr/>
          <p:nvPr/>
        </p:nvSpPr>
        <p:spPr>
          <a:xfrm>
            <a:off x="4195412" y="6058177"/>
            <a:ext cx="3083793" cy="369332"/>
          </a:xfrm>
          <a:prstGeom prst="rect">
            <a:avLst/>
          </a:prstGeom>
        </p:spPr>
        <p:txBody>
          <a:bodyPr wrap="none">
            <a:spAutoFit/>
          </a:bodyPr>
          <a:lstStyle/>
          <a:p>
            <a:r>
              <a:rPr lang="en-AU" dirty="0">
                <a:hlinkClick r:id="rId3"/>
              </a:rPr>
              <a:t>www.qld.gov.au/linkandlaunch</a:t>
            </a:r>
            <a:endParaRPr lang="en-AU" dirty="0"/>
          </a:p>
        </p:txBody>
      </p:sp>
    </p:spTree>
    <p:extLst>
      <p:ext uri="{BB962C8B-B14F-4D97-AF65-F5344CB8AC3E}">
        <p14:creationId xmlns:p14="http://schemas.microsoft.com/office/powerpoint/2010/main" val="3435724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122237"/>
            <a:ext cx="10515600" cy="1325563"/>
          </a:xfrm>
        </p:spPr>
        <p:txBody>
          <a:bodyPr>
            <a:normAutofit/>
          </a:bodyPr>
          <a:lstStyle/>
          <a:p>
            <a:r>
              <a:rPr lang="en-AU" spc="-50" dirty="0">
                <a:solidFill>
                  <a:schemeClr val="accent1">
                    <a:lumMod val="75000"/>
                  </a:schemeClr>
                </a:solidFill>
              </a:rPr>
              <a:t>Link and Launch locations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0055941"/>
              </p:ext>
            </p:extLst>
          </p:nvPr>
        </p:nvGraphicFramePr>
        <p:xfrm>
          <a:off x="895350" y="1212551"/>
          <a:ext cx="9886950" cy="4983480"/>
        </p:xfrm>
        <a:graphic>
          <a:graphicData uri="http://schemas.openxmlformats.org/drawingml/2006/table">
            <a:tbl>
              <a:tblPr firstRow="1" bandRow="1">
                <a:tableStyleId>{93296810-A885-4BE3-A3E7-6D5BEEA58F35}</a:tableStyleId>
              </a:tblPr>
              <a:tblGrid>
                <a:gridCol w="3295650">
                  <a:extLst>
                    <a:ext uri="{9D8B030D-6E8A-4147-A177-3AD203B41FA5}">
                      <a16:colId xmlns:a16="http://schemas.microsoft.com/office/drawing/2014/main" val="3091234663"/>
                    </a:ext>
                  </a:extLst>
                </a:gridCol>
                <a:gridCol w="3295650">
                  <a:extLst>
                    <a:ext uri="{9D8B030D-6E8A-4147-A177-3AD203B41FA5}">
                      <a16:colId xmlns:a16="http://schemas.microsoft.com/office/drawing/2014/main" val="3156298206"/>
                    </a:ext>
                  </a:extLst>
                </a:gridCol>
                <a:gridCol w="3295650">
                  <a:extLst>
                    <a:ext uri="{9D8B030D-6E8A-4147-A177-3AD203B41FA5}">
                      <a16:colId xmlns:a16="http://schemas.microsoft.com/office/drawing/2014/main" val="1211587584"/>
                    </a:ext>
                  </a:extLst>
                </a:gridCol>
              </a:tblGrid>
              <a:tr h="370840">
                <a:tc>
                  <a:txBody>
                    <a:bodyPr/>
                    <a:lstStyle/>
                    <a:p>
                      <a:r>
                        <a:rPr lang="en-AU" dirty="0"/>
                        <a:t>Region</a:t>
                      </a:r>
                    </a:p>
                  </a:txBody>
                  <a:tcPr/>
                </a:tc>
                <a:tc>
                  <a:txBody>
                    <a:bodyPr/>
                    <a:lstStyle/>
                    <a:p>
                      <a:r>
                        <a:rPr lang="en-AU" dirty="0"/>
                        <a:t>Current</a:t>
                      </a:r>
                      <a:r>
                        <a:rPr lang="en-AU" baseline="0" dirty="0"/>
                        <a:t> locations</a:t>
                      </a:r>
                      <a:endParaRPr lang="en-AU" dirty="0"/>
                    </a:p>
                  </a:txBody>
                  <a:tcPr/>
                </a:tc>
                <a:tc>
                  <a:txBody>
                    <a:bodyPr/>
                    <a:lstStyle/>
                    <a:p>
                      <a:r>
                        <a:rPr lang="en-AU" dirty="0"/>
                        <a:t>Coming soon</a:t>
                      </a:r>
                    </a:p>
                  </a:txBody>
                  <a:tcPr/>
                </a:tc>
                <a:extLst>
                  <a:ext uri="{0D108BD9-81ED-4DB2-BD59-A6C34878D82A}">
                    <a16:rowId xmlns:a16="http://schemas.microsoft.com/office/drawing/2014/main" val="4270252389"/>
                  </a:ext>
                </a:extLst>
              </a:tr>
              <a:tr h="370840">
                <a:tc>
                  <a:txBody>
                    <a:bodyPr/>
                    <a:lstStyle/>
                    <a:p>
                      <a:r>
                        <a:rPr lang="en-AU" sz="1600" dirty="0"/>
                        <a:t>Far North Queensland</a:t>
                      </a:r>
                    </a:p>
                  </a:txBody>
                  <a:tcPr/>
                </a:tc>
                <a:tc>
                  <a:txBody>
                    <a:bodyPr/>
                    <a:lstStyle/>
                    <a:p>
                      <a:r>
                        <a:rPr lang="en-AU" sz="1600" dirty="0"/>
                        <a:t>Trinity Bay SHS</a:t>
                      </a:r>
                    </a:p>
                  </a:txBody>
                  <a:tcPr/>
                </a:tc>
                <a:tc>
                  <a:txBody>
                    <a:bodyPr/>
                    <a:lstStyle/>
                    <a:p>
                      <a:r>
                        <a:rPr lang="en-AU" sz="1600" dirty="0"/>
                        <a:t>Woree SHS</a:t>
                      </a:r>
                    </a:p>
                  </a:txBody>
                  <a:tcPr/>
                </a:tc>
                <a:extLst>
                  <a:ext uri="{0D108BD9-81ED-4DB2-BD59-A6C34878D82A}">
                    <a16:rowId xmlns:a16="http://schemas.microsoft.com/office/drawing/2014/main" val="1172443943"/>
                  </a:ext>
                </a:extLst>
              </a:tr>
              <a:tr h="370840">
                <a:tc>
                  <a:txBody>
                    <a:bodyPr/>
                    <a:lstStyle/>
                    <a:p>
                      <a:r>
                        <a:rPr lang="en-AU" sz="1600" dirty="0"/>
                        <a:t>North Queensland</a:t>
                      </a:r>
                    </a:p>
                  </a:txBody>
                  <a:tcPr/>
                </a:tc>
                <a:tc>
                  <a:txBody>
                    <a:bodyPr/>
                    <a:lstStyle/>
                    <a:p>
                      <a:r>
                        <a:rPr lang="en-AU" sz="1600" dirty="0"/>
                        <a:t>Kirwan SHS</a:t>
                      </a:r>
                    </a:p>
                    <a:p>
                      <a:r>
                        <a:rPr lang="en-AU" sz="1600" dirty="0"/>
                        <a:t>Townsville SHS</a:t>
                      </a:r>
                    </a:p>
                    <a:p>
                      <a:r>
                        <a:rPr lang="en-AU" sz="1600" dirty="0"/>
                        <a:t>Northern Beaches SHS</a:t>
                      </a:r>
                    </a:p>
                  </a:txBody>
                  <a:tcPr/>
                </a:tc>
                <a:tc>
                  <a:txBody>
                    <a:bodyPr/>
                    <a:lstStyle/>
                    <a:p>
                      <a:r>
                        <a:rPr lang="en-AU" sz="1600" dirty="0"/>
                        <a:t>Proserpine</a:t>
                      </a:r>
                      <a:r>
                        <a:rPr lang="en-AU" sz="1600" baseline="0" dirty="0"/>
                        <a:t> SHS</a:t>
                      </a:r>
                      <a:endParaRPr lang="en-AU" sz="1600" dirty="0"/>
                    </a:p>
                  </a:txBody>
                  <a:tcPr/>
                </a:tc>
                <a:extLst>
                  <a:ext uri="{0D108BD9-81ED-4DB2-BD59-A6C34878D82A}">
                    <a16:rowId xmlns:a16="http://schemas.microsoft.com/office/drawing/2014/main" val="2035680625"/>
                  </a:ext>
                </a:extLst>
              </a:tr>
              <a:tr h="370840">
                <a:tc>
                  <a:txBody>
                    <a:bodyPr/>
                    <a:lstStyle/>
                    <a:p>
                      <a:r>
                        <a:rPr lang="en-AU" sz="1600" dirty="0"/>
                        <a:t>Central</a:t>
                      </a:r>
                      <a:r>
                        <a:rPr lang="en-AU" sz="1600" baseline="0" dirty="0"/>
                        <a:t> Queensland</a:t>
                      </a:r>
                      <a:endParaRPr lang="en-AU" sz="1600" dirty="0"/>
                    </a:p>
                  </a:txBody>
                  <a:tcPr/>
                </a:tc>
                <a:tc>
                  <a:txBody>
                    <a:bodyPr/>
                    <a:lstStyle/>
                    <a:p>
                      <a:r>
                        <a:rPr lang="en-AU" sz="1600" dirty="0"/>
                        <a:t>Yeppoon</a:t>
                      </a:r>
                      <a:r>
                        <a:rPr lang="en-AU" sz="1600" baseline="0" dirty="0"/>
                        <a:t> SHS</a:t>
                      </a:r>
                      <a:endParaRPr lang="en-AU" sz="1600" dirty="0"/>
                    </a:p>
                  </a:txBody>
                  <a:tcPr/>
                </a:tc>
                <a:tc>
                  <a:txBody>
                    <a:bodyPr/>
                    <a:lstStyle/>
                    <a:p>
                      <a:r>
                        <a:rPr lang="en-AU" sz="1600" dirty="0"/>
                        <a:t>Toolooa</a:t>
                      </a:r>
                      <a:r>
                        <a:rPr lang="en-AU" sz="1600" baseline="0" dirty="0"/>
                        <a:t> SHS</a:t>
                      </a:r>
                      <a:endParaRPr lang="en-AU" sz="1600" dirty="0"/>
                    </a:p>
                  </a:txBody>
                  <a:tcPr/>
                </a:tc>
                <a:extLst>
                  <a:ext uri="{0D108BD9-81ED-4DB2-BD59-A6C34878D82A}">
                    <a16:rowId xmlns:a16="http://schemas.microsoft.com/office/drawing/2014/main" val="3390514801"/>
                  </a:ext>
                </a:extLst>
              </a:tr>
              <a:tr h="370840">
                <a:tc>
                  <a:txBody>
                    <a:bodyPr/>
                    <a:lstStyle/>
                    <a:p>
                      <a:r>
                        <a:rPr lang="en-AU" sz="1600" dirty="0"/>
                        <a:t>Darling Downs South West</a:t>
                      </a:r>
                    </a:p>
                  </a:txBody>
                  <a:tcPr/>
                </a:tc>
                <a:tc>
                  <a:txBody>
                    <a:bodyPr/>
                    <a:lstStyle/>
                    <a:p>
                      <a:r>
                        <a:rPr lang="en-AU" sz="1600" dirty="0"/>
                        <a:t>Lockyer District SHS</a:t>
                      </a:r>
                    </a:p>
                  </a:txBody>
                  <a:tcPr/>
                </a:tc>
                <a:tc>
                  <a:txBody>
                    <a:bodyPr/>
                    <a:lstStyle/>
                    <a:p>
                      <a:r>
                        <a:rPr lang="en-AU" sz="1600" dirty="0"/>
                        <a:t>Wilsonton</a:t>
                      </a:r>
                      <a:r>
                        <a:rPr lang="en-AU" sz="1600" baseline="0" dirty="0"/>
                        <a:t> SHS</a:t>
                      </a:r>
                    </a:p>
                    <a:p>
                      <a:r>
                        <a:rPr lang="en-AU" sz="1600" baseline="0" dirty="0"/>
                        <a:t>Nanango SHS</a:t>
                      </a:r>
                      <a:endParaRPr lang="en-AU" sz="1600" dirty="0"/>
                    </a:p>
                  </a:txBody>
                  <a:tcPr/>
                </a:tc>
                <a:extLst>
                  <a:ext uri="{0D108BD9-81ED-4DB2-BD59-A6C34878D82A}">
                    <a16:rowId xmlns:a16="http://schemas.microsoft.com/office/drawing/2014/main" val="3001711767"/>
                  </a:ext>
                </a:extLst>
              </a:tr>
              <a:tr h="370840">
                <a:tc>
                  <a:txBody>
                    <a:bodyPr/>
                    <a:lstStyle/>
                    <a:p>
                      <a:r>
                        <a:rPr lang="en-AU" sz="1600" dirty="0"/>
                        <a:t>North Coast</a:t>
                      </a:r>
                    </a:p>
                  </a:txBody>
                  <a:tcPr/>
                </a:tc>
                <a:tc>
                  <a:txBody>
                    <a:bodyPr/>
                    <a:lstStyle/>
                    <a:p>
                      <a:r>
                        <a:rPr lang="en-AU" sz="1600" dirty="0"/>
                        <a:t>Bundaberg</a:t>
                      </a:r>
                      <a:r>
                        <a:rPr lang="en-AU" sz="1600" baseline="0" dirty="0"/>
                        <a:t> SHS</a:t>
                      </a:r>
                    </a:p>
                    <a:p>
                      <a:r>
                        <a:rPr lang="en-AU" sz="1600" baseline="0" dirty="0"/>
                        <a:t>Clontarf Beach SHS</a:t>
                      </a:r>
                      <a:endParaRPr lang="en-AU" sz="1600" dirty="0"/>
                    </a:p>
                  </a:txBody>
                  <a:tcPr/>
                </a:tc>
                <a:tc>
                  <a:txBody>
                    <a:bodyPr/>
                    <a:lstStyle/>
                    <a:p>
                      <a:r>
                        <a:rPr lang="en-AU" sz="1600" dirty="0"/>
                        <a:t>Morayfield SHS</a:t>
                      </a:r>
                    </a:p>
                    <a:p>
                      <a:r>
                        <a:rPr lang="en-AU" sz="1600" dirty="0"/>
                        <a:t>Urangan SHS</a:t>
                      </a:r>
                    </a:p>
                    <a:p>
                      <a:endParaRPr lang="en-AU" sz="1600" dirty="0"/>
                    </a:p>
                  </a:txBody>
                  <a:tcPr/>
                </a:tc>
                <a:extLst>
                  <a:ext uri="{0D108BD9-81ED-4DB2-BD59-A6C34878D82A}">
                    <a16:rowId xmlns:a16="http://schemas.microsoft.com/office/drawing/2014/main" val="3720692499"/>
                  </a:ext>
                </a:extLst>
              </a:tr>
              <a:tr h="370840">
                <a:tc>
                  <a:txBody>
                    <a:bodyPr/>
                    <a:lstStyle/>
                    <a:p>
                      <a:r>
                        <a:rPr lang="en-AU" sz="1600" dirty="0"/>
                        <a:t>Metropolitan</a:t>
                      </a:r>
                    </a:p>
                  </a:txBody>
                  <a:tcPr/>
                </a:tc>
                <a:tc>
                  <a:txBody>
                    <a:bodyPr/>
                    <a:lstStyle/>
                    <a:p>
                      <a:r>
                        <a:rPr lang="en-AU" sz="1600" dirty="0"/>
                        <a:t>Redbank Plains SHS</a:t>
                      </a:r>
                    </a:p>
                    <a:p>
                      <a:r>
                        <a:rPr lang="en-AU" sz="1600" dirty="0"/>
                        <a:t>Glenala SHS</a:t>
                      </a:r>
                    </a:p>
                    <a:p>
                      <a:r>
                        <a:rPr lang="en-AU" sz="1600" dirty="0"/>
                        <a:t>Bremer SHS</a:t>
                      </a:r>
                    </a:p>
                  </a:txBody>
                  <a:tcPr/>
                </a:tc>
                <a:tc>
                  <a:txBody>
                    <a:bodyPr/>
                    <a:lstStyle/>
                    <a:p>
                      <a:r>
                        <a:rPr lang="en-AU" sz="1600" dirty="0"/>
                        <a:t>Lowood SHS</a:t>
                      </a:r>
                    </a:p>
                  </a:txBody>
                  <a:tcPr/>
                </a:tc>
                <a:extLst>
                  <a:ext uri="{0D108BD9-81ED-4DB2-BD59-A6C34878D82A}">
                    <a16:rowId xmlns:a16="http://schemas.microsoft.com/office/drawing/2014/main" val="1226041077"/>
                  </a:ext>
                </a:extLst>
              </a:tr>
              <a:tr h="370840">
                <a:tc>
                  <a:txBody>
                    <a:bodyPr/>
                    <a:lstStyle/>
                    <a:p>
                      <a:r>
                        <a:rPr lang="en-AU" sz="1600" dirty="0"/>
                        <a:t>South East</a:t>
                      </a:r>
                    </a:p>
                  </a:txBody>
                  <a:tcPr/>
                </a:tc>
                <a:tc>
                  <a:txBody>
                    <a:bodyPr/>
                    <a:lstStyle/>
                    <a:p>
                      <a:r>
                        <a:rPr lang="en-AU" sz="1600" dirty="0"/>
                        <a:t>Woodridge SHS</a:t>
                      </a:r>
                    </a:p>
                    <a:p>
                      <a:r>
                        <a:rPr lang="en-AU" sz="1600" dirty="0"/>
                        <a:t>Beaudesert SHS</a:t>
                      </a:r>
                    </a:p>
                    <a:p>
                      <a:r>
                        <a:rPr lang="en-AU" sz="1600" dirty="0"/>
                        <a:t>Marsden SHS</a:t>
                      </a:r>
                    </a:p>
                  </a:txBody>
                  <a:tcPr/>
                </a:tc>
                <a:tc>
                  <a:txBody>
                    <a:bodyPr/>
                    <a:lstStyle/>
                    <a:p>
                      <a:r>
                        <a:rPr lang="en-AU" sz="1600" dirty="0"/>
                        <a:t>Beenleigh SHS</a:t>
                      </a:r>
                    </a:p>
                    <a:p>
                      <a:r>
                        <a:rPr lang="en-AU" sz="1600" dirty="0"/>
                        <a:t>Palm Beach-Currumbin</a:t>
                      </a:r>
                      <a:r>
                        <a:rPr lang="en-AU" sz="1600" baseline="0" dirty="0"/>
                        <a:t> SHS</a:t>
                      </a:r>
                      <a:endParaRPr lang="en-AU" sz="1600" dirty="0"/>
                    </a:p>
                  </a:txBody>
                  <a:tcPr/>
                </a:tc>
                <a:extLst>
                  <a:ext uri="{0D108BD9-81ED-4DB2-BD59-A6C34878D82A}">
                    <a16:rowId xmlns:a16="http://schemas.microsoft.com/office/drawing/2014/main" val="2871925466"/>
                  </a:ext>
                </a:extLst>
              </a:tr>
            </a:tbl>
          </a:graphicData>
        </a:graphic>
      </p:graphicFrame>
      <p:sp>
        <p:nvSpPr>
          <p:cNvPr id="3" name="Slide Number Placeholder 2"/>
          <p:cNvSpPr>
            <a:spLocks noGrp="1"/>
          </p:cNvSpPr>
          <p:nvPr>
            <p:ph type="sldNum" sz="quarter" idx="12"/>
          </p:nvPr>
        </p:nvSpPr>
        <p:spPr/>
        <p:txBody>
          <a:bodyPr/>
          <a:lstStyle/>
          <a:p>
            <a:fld id="{56FDB006-3567-43AB-9A9E-1E2A7786F6FA}" type="slidenum">
              <a:rPr lang="en-AU" smtClean="0"/>
              <a:t>14</a:t>
            </a:fld>
            <a:endParaRPr lang="en-AU" dirty="0"/>
          </a:p>
        </p:txBody>
      </p:sp>
    </p:spTree>
    <p:extLst>
      <p:ext uri="{BB962C8B-B14F-4D97-AF65-F5344CB8AC3E}">
        <p14:creationId xmlns:p14="http://schemas.microsoft.com/office/powerpoint/2010/main" val="1616498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 y="-1815072"/>
            <a:ext cx="12268200" cy="8673072"/>
          </a:xfrm>
        </p:spPr>
      </p:pic>
      <p:sp>
        <p:nvSpPr>
          <p:cNvPr id="2" name="Slide Number Placeholder 1"/>
          <p:cNvSpPr>
            <a:spLocks noGrp="1"/>
          </p:cNvSpPr>
          <p:nvPr>
            <p:ph type="sldNum" sz="quarter" idx="12"/>
          </p:nvPr>
        </p:nvSpPr>
        <p:spPr/>
        <p:txBody>
          <a:bodyPr/>
          <a:lstStyle/>
          <a:p>
            <a:fld id="{56FDB006-3567-43AB-9A9E-1E2A7786F6FA}" type="slidenum">
              <a:rPr lang="en-AU" smtClean="0"/>
              <a:t>15</a:t>
            </a:fld>
            <a:endParaRPr lang="en-AU" dirty="0"/>
          </a:p>
        </p:txBody>
      </p:sp>
    </p:spTree>
    <p:extLst>
      <p:ext uri="{BB962C8B-B14F-4D97-AF65-F5344CB8AC3E}">
        <p14:creationId xmlns:p14="http://schemas.microsoft.com/office/powerpoint/2010/main" val="142001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68680" y="1170350"/>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AU" dirty="0">
                <a:solidFill>
                  <a:schemeClr val="accent1">
                    <a:lumMod val="75000"/>
                  </a:schemeClr>
                </a:solidFill>
              </a:rPr>
              <a:t>This session:</a:t>
            </a:r>
          </a:p>
        </p:txBody>
      </p:sp>
      <p:sp>
        <p:nvSpPr>
          <p:cNvPr id="3" name="Content Placeholder 2"/>
          <p:cNvSpPr txBox="1">
            <a:spLocks/>
          </p:cNvSpPr>
          <p:nvPr/>
        </p:nvSpPr>
        <p:spPr>
          <a:xfrm>
            <a:off x="1097280" y="1845734"/>
            <a:ext cx="10058400"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49808" lvl="1" indent="-457200">
              <a:buFont typeface="+mj-lt"/>
              <a:buAutoNum type="arabicPeriod"/>
            </a:pPr>
            <a:endParaRPr lang="en-AU" sz="2000" dirty="0">
              <a:solidFill>
                <a:schemeClr val="tx1"/>
              </a:solidFill>
              <a:cs typeface="Arial" panose="020B0604020202020204" pitchFamily="34" charset="0"/>
            </a:endParaRPr>
          </a:p>
          <a:p>
            <a:pPr marL="749808" lvl="1" indent="-457200">
              <a:buFont typeface="+mj-lt"/>
              <a:buAutoNum type="arabicPeriod"/>
            </a:pPr>
            <a:endParaRPr lang="en-AU" sz="2000" dirty="0">
              <a:solidFill>
                <a:schemeClr val="tx1"/>
              </a:solidFill>
              <a:cs typeface="Arial" panose="020B0604020202020204" pitchFamily="34" charset="0"/>
            </a:endParaRPr>
          </a:p>
          <a:p>
            <a:pPr marL="749808" lvl="1" indent="-457200">
              <a:buFont typeface="+mj-lt"/>
              <a:buAutoNum type="arabicPeriod"/>
            </a:pPr>
            <a:r>
              <a:rPr lang="en-AU" sz="2000" dirty="0">
                <a:solidFill>
                  <a:schemeClr val="tx1"/>
                </a:solidFill>
                <a:latin typeface="+mj-lt"/>
                <a:cs typeface="Arial" panose="020B0604020202020204" pitchFamily="34" charset="0"/>
              </a:rPr>
              <a:t>Why youth engagement in education is a priority</a:t>
            </a:r>
          </a:p>
          <a:p>
            <a:pPr marL="749808" lvl="1" indent="-457200">
              <a:buFont typeface="+mj-lt"/>
              <a:buAutoNum type="arabicPeriod"/>
            </a:pPr>
            <a:endParaRPr lang="en-AU" sz="2000" dirty="0">
              <a:solidFill>
                <a:schemeClr val="tx1"/>
              </a:solidFill>
              <a:latin typeface="+mj-lt"/>
              <a:cs typeface="Arial" panose="020B0604020202020204" pitchFamily="34" charset="0"/>
            </a:endParaRPr>
          </a:p>
          <a:p>
            <a:pPr marL="749808" lvl="1" indent="-457200">
              <a:buFont typeface="+mj-lt"/>
              <a:buAutoNum type="arabicPeriod"/>
            </a:pPr>
            <a:r>
              <a:rPr lang="en-AU" sz="2000" dirty="0">
                <a:solidFill>
                  <a:schemeClr val="tx1"/>
                </a:solidFill>
                <a:latin typeface="+mj-lt"/>
                <a:cs typeface="Arial" panose="020B0604020202020204" pitchFamily="34" charset="0"/>
              </a:rPr>
              <a:t>What is the Youth Engagement Project?</a:t>
            </a:r>
          </a:p>
          <a:p>
            <a:pPr marL="749808" lvl="1" indent="-457200">
              <a:buFont typeface="+mj-lt"/>
              <a:buAutoNum type="arabicPeriod"/>
            </a:pPr>
            <a:endParaRPr lang="en-AU" sz="2000" dirty="0">
              <a:solidFill>
                <a:schemeClr val="tx1"/>
              </a:solidFill>
              <a:latin typeface="+mj-lt"/>
              <a:cs typeface="Arial" panose="020B0604020202020204" pitchFamily="34" charset="0"/>
            </a:endParaRPr>
          </a:p>
          <a:p>
            <a:pPr marL="749808" lvl="1" indent="-457200">
              <a:buFont typeface="+mj-lt"/>
              <a:buAutoNum type="arabicPeriod"/>
            </a:pPr>
            <a:r>
              <a:rPr lang="en-AU" sz="2000" dirty="0">
                <a:solidFill>
                  <a:schemeClr val="tx1"/>
                </a:solidFill>
                <a:latin typeface="+mj-lt"/>
                <a:cs typeface="Arial" panose="020B0604020202020204" pitchFamily="34" charset="0"/>
              </a:rPr>
              <a:t>Key initiatives of the Youth Engagement Project</a:t>
            </a:r>
          </a:p>
        </p:txBody>
      </p:sp>
      <p:cxnSp>
        <p:nvCxnSpPr>
          <p:cNvPr id="4" name="Straight Connector 3"/>
          <p:cNvCxnSpPr/>
          <p:nvPr/>
        </p:nvCxnSpPr>
        <p:spPr>
          <a:xfrm flipV="1">
            <a:off x="868680" y="1895981"/>
            <a:ext cx="5516459" cy="4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56FDB006-3567-43AB-9A9E-1E2A7786F6FA}" type="slidenum">
              <a:rPr lang="en-AU" smtClean="0"/>
              <a:t>2</a:t>
            </a:fld>
            <a:endParaRPr lang="en-AU" dirty="0"/>
          </a:p>
        </p:txBody>
      </p:sp>
    </p:spTree>
    <p:extLst>
      <p:ext uri="{BB962C8B-B14F-4D97-AF65-F5344CB8AC3E}">
        <p14:creationId xmlns:p14="http://schemas.microsoft.com/office/powerpoint/2010/main" val="2570402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9511" y="499053"/>
            <a:ext cx="10515600" cy="1233488"/>
          </a:xfrm>
        </p:spPr>
        <p:txBody>
          <a:bodyPr>
            <a:noAutofit/>
          </a:bodyPr>
          <a:lstStyle/>
          <a:p>
            <a:r>
              <a:rPr lang="en-AU" sz="4800" spc="-50" dirty="0">
                <a:solidFill>
                  <a:schemeClr val="accent1">
                    <a:lumMod val="75000"/>
                  </a:schemeClr>
                </a:solidFill>
              </a:rPr>
              <a:t>Early school leavers slipping through</a:t>
            </a:r>
            <a:br>
              <a:rPr lang="en-AU" sz="4800" spc="-50" dirty="0">
                <a:solidFill>
                  <a:schemeClr val="accent1">
                    <a:lumMod val="75000"/>
                  </a:schemeClr>
                </a:solidFill>
              </a:rPr>
            </a:br>
            <a:endParaRPr lang="en-AU" sz="4800" spc="-50" dirty="0">
              <a:solidFill>
                <a:schemeClr val="accent1">
                  <a:lumMod val="75000"/>
                </a:schemeClr>
              </a:solidFill>
            </a:endParaRPr>
          </a:p>
        </p:txBody>
      </p:sp>
      <p:sp>
        <p:nvSpPr>
          <p:cNvPr id="13" name="Text Placeholder 12"/>
          <p:cNvSpPr>
            <a:spLocks noGrp="1"/>
          </p:cNvSpPr>
          <p:nvPr>
            <p:ph type="body" idx="1"/>
          </p:nvPr>
        </p:nvSpPr>
        <p:spPr>
          <a:xfrm>
            <a:off x="839524" y="1491695"/>
            <a:ext cx="5157787" cy="1002846"/>
          </a:xfrm>
        </p:spPr>
        <p:txBody>
          <a:bodyPr>
            <a:normAutofit/>
          </a:bodyPr>
          <a:lstStyle/>
          <a:p>
            <a:pPr algn="ctr"/>
            <a:r>
              <a:rPr lang="en-AU" sz="1800" b="0" dirty="0">
                <a:solidFill>
                  <a:schemeClr val="accent1">
                    <a:lumMod val="75000"/>
                  </a:schemeClr>
                </a:solidFill>
                <a:latin typeface="Arial" panose="020B0604020202020204" pitchFamily="34" charset="0"/>
                <a:cs typeface="Arial" panose="020B0604020202020204" pitchFamily="34" charset="0"/>
              </a:rPr>
              <a:t>Too many </a:t>
            </a:r>
            <a:r>
              <a:rPr lang="en-AU" sz="1800" b="0" dirty="0">
                <a:latin typeface="Arial" panose="020B0604020202020204" pitchFamily="34" charset="0"/>
                <a:cs typeface="Arial" panose="020B0604020202020204" pitchFamily="34" charset="0"/>
              </a:rPr>
              <a:t>early school leavers are disengaged – approximately 3,000 every year</a:t>
            </a:r>
          </a:p>
        </p:txBody>
      </p:sp>
      <p:sp>
        <p:nvSpPr>
          <p:cNvPr id="15" name="Text Placeholder 14"/>
          <p:cNvSpPr>
            <a:spLocks noGrp="1"/>
          </p:cNvSpPr>
          <p:nvPr>
            <p:ph type="body" sz="quarter" idx="3"/>
          </p:nvPr>
        </p:nvSpPr>
        <p:spPr/>
        <p:txBody>
          <a:bodyPr>
            <a:normAutofit/>
          </a:bodyPr>
          <a:lstStyle/>
          <a:p>
            <a:pPr algn="ctr"/>
            <a:r>
              <a:rPr lang="en-AU" sz="1800" b="0" dirty="0">
                <a:latin typeface="Arial" panose="020B0604020202020204" pitchFamily="34" charset="0"/>
                <a:cs typeface="Arial" panose="020B0604020202020204" pitchFamily="34" charset="0"/>
              </a:rPr>
              <a:t>Early leavers are </a:t>
            </a:r>
            <a:r>
              <a:rPr lang="en-AU" sz="1800" b="0" dirty="0">
                <a:solidFill>
                  <a:schemeClr val="accent1">
                    <a:lumMod val="75000"/>
                  </a:schemeClr>
                </a:solidFill>
                <a:latin typeface="Arial" panose="020B0604020202020204" pitchFamily="34" charset="0"/>
                <a:cs typeface="Arial" panose="020B0604020202020204" pitchFamily="34" charset="0"/>
              </a:rPr>
              <a:t>2.5 times more likely </a:t>
            </a:r>
            <a:r>
              <a:rPr lang="en-AU" sz="1800" b="0" dirty="0">
                <a:latin typeface="Arial" panose="020B0604020202020204" pitchFamily="34" charset="0"/>
                <a:cs typeface="Arial" panose="020B0604020202020204" pitchFamily="34" charset="0"/>
              </a:rPr>
              <a:t>to be disengaged after school</a:t>
            </a:r>
          </a:p>
        </p:txBody>
      </p:sp>
      <p:graphicFrame>
        <p:nvGraphicFramePr>
          <p:cNvPr id="19" name="Content Placeholder 18"/>
          <p:cNvGraphicFramePr>
            <a:graphicFrameLocks noGrp="1"/>
          </p:cNvGraphicFramePr>
          <p:nvPr>
            <p:ph sz="quarter" idx="4"/>
            <p:extLst>
              <p:ext uri="{D42A27DB-BD31-4B8C-83A1-F6EECF244321}">
                <p14:modId xmlns:p14="http://schemas.microsoft.com/office/powerpoint/2010/main" val="2371151692"/>
              </p:ext>
            </p:extLst>
          </p:nvPr>
        </p:nvGraphicFramePr>
        <p:xfrm>
          <a:off x="6172200" y="2505074"/>
          <a:ext cx="5183188" cy="388620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893498" y="1115797"/>
            <a:ext cx="1020815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p:nvPr>
            <p:extLst>
              <p:ext uri="{D42A27DB-BD31-4B8C-83A1-F6EECF244321}">
                <p14:modId xmlns:p14="http://schemas.microsoft.com/office/powerpoint/2010/main" val="2120197166"/>
              </p:ext>
            </p:extLst>
          </p:nvPr>
        </p:nvGraphicFramePr>
        <p:xfrm>
          <a:off x="508297" y="2716894"/>
          <a:ext cx="5338027" cy="3558684"/>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p:txBody>
          <a:bodyPr/>
          <a:lstStyle/>
          <a:p>
            <a:fld id="{56FDB006-3567-43AB-9A9E-1E2A7786F6FA}" type="slidenum">
              <a:rPr lang="en-AU" smtClean="0"/>
              <a:t>3</a:t>
            </a:fld>
            <a:endParaRPr lang="en-AU" dirty="0"/>
          </a:p>
        </p:txBody>
      </p:sp>
    </p:spTree>
    <p:extLst>
      <p:ext uri="{BB962C8B-B14F-4D97-AF65-F5344CB8AC3E}">
        <p14:creationId xmlns:p14="http://schemas.microsoft.com/office/powerpoint/2010/main" val="1485475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075" y="554958"/>
            <a:ext cx="9905999" cy="1128627"/>
          </a:xfrm>
        </p:spPr>
        <p:txBody>
          <a:bodyPr>
            <a:normAutofit fontScale="90000"/>
          </a:bodyPr>
          <a:lstStyle/>
          <a:p>
            <a:r>
              <a:rPr lang="en-AU" sz="5300" spc="-50" dirty="0">
                <a:solidFill>
                  <a:schemeClr val="accent1">
                    <a:lumMod val="75000"/>
                  </a:schemeClr>
                </a:solidFill>
              </a:rPr>
              <a:t>The Youth Engagement Strategy </a:t>
            </a:r>
            <a:r>
              <a:rPr lang="en-AU" sz="2400" dirty="0">
                <a:solidFill>
                  <a:srgbClr val="6EA2AB"/>
                </a:solidFill>
              </a:rPr>
              <a:t>is supporting increased engagement in education, training and employment through a number of targeted initiatives</a:t>
            </a:r>
          </a:p>
        </p:txBody>
      </p:sp>
      <p:sp>
        <p:nvSpPr>
          <p:cNvPr id="4" name="Rounded Rectangle 3"/>
          <p:cNvSpPr/>
          <p:nvPr/>
        </p:nvSpPr>
        <p:spPr>
          <a:xfrm>
            <a:off x="1953376" y="2071179"/>
            <a:ext cx="2639820" cy="959344"/>
          </a:xfrm>
          <a:prstGeom prst="roundRect">
            <a:avLst/>
          </a:prstGeom>
          <a:solidFill>
            <a:schemeClr val="bg1"/>
          </a:solidFill>
          <a:ln w="28575">
            <a:solidFill>
              <a:schemeClr val="tx2"/>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0">
              <a:lnSpc>
                <a:spcPct val="95000"/>
              </a:lnSpc>
              <a:defRPr/>
            </a:pPr>
            <a:r>
              <a:rPr lang="en-AU" sz="1600" b="1" dirty="0">
                <a:solidFill>
                  <a:srgbClr val="3C3D3E"/>
                </a:solidFill>
                <a:latin typeface="Arial"/>
              </a:rPr>
              <a:t>Supporting students to stay at school </a:t>
            </a:r>
          </a:p>
        </p:txBody>
      </p:sp>
      <p:sp>
        <p:nvSpPr>
          <p:cNvPr id="5" name="Rounded Rectangle 4"/>
          <p:cNvSpPr/>
          <p:nvPr/>
        </p:nvSpPr>
        <p:spPr>
          <a:xfrm>
            <a:off x="4817246" y="2071180"/>
            <a:ext cx="2639820" cy="967155"/>
          </a:xfrm>
          <a:prstGeom prst="roundRect">
            <a:avLst/>
          </a:prstGeom>
          <a:solidFill>
            <a:schemeClr val="bg1"/>
          </a:solidFill>
          <a:ln w="28575">
            <a:solidFill>
              <a:schemeClr val="tx2"/>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0">
              <a:lnSpc>
                <a:spcPct val="95000"/>
              </a:lnSpc>
              <a:defRPr/>
            </a:pPr>
            <a:r>
              <a:rPr lang="en-AU" b="1" dirty="0">
                <a:solidFill>
                  <a:srgbClr val="3C3D3E"/>
                </a:solidFill>
                <a:latin typeface="Arial"/>
              </a:rPr>
              <a:t>Catching them if they fall</a:t>
            </a:r>
          </a:p>
        </p:txBody>
      </p:sp>
      <p:sp>
        <p:nvSpPr>
          <p:cNvPr id="6" name="Rounded Rectangle 5"/>
          <p:cNvSpPr/>
          <p:nvPr/>
        </p:nvSpPr>
        <p:spPr>
          <a:xfrm>
            <a:off x="7659352" y="2071179"/>
            <a:ext cx="2639821" cy="959344"/>
          </a:xfrm>
          <a:prstGeom prst="roundRect">
            <a:avLst/>
          </a:prstGeom>
          <a:solidFill>
            <a:schemeClr val="bg1"/>
          </a:solidFill>
          <a:ln w="28575">
            <a:solidFill>
              <a:schemeClr val="tx2"/>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0">
              <a:lnSpc>
                <a:spcPct val="95000"/>
              </a:lnSpc>
              <a:defRPr/>
            </a:pPr>
            <a:r>
              <a:rPr lang="en-AU" sz="1600" b="1" dirty="0">
                <a:solidFill>
                  <a:srgbClr val="3C3D3E"/>
                </a:solidFill>
                <a:latin typeface="Arial"/>
              </a:rPr>
              <a:t>Strengthening the transition to further education and work</a:t>
            </a:r>
          </a:p>
        </p:txBody>
      </p:sp>
      <p:sp>
        <p:nvSpPr>
          <p:cNvPr id="9" name="TextBox 8"/>
          <p:cNvSpPr txBox="1"/>
          <p:nvPr/>
        </p:nvSpPr>
        <p:spPr>
          <a:xfrm>
            <a:off x="2202731" y="3353084"/>
            <a:ext cx="2479249" cy="1384995"/>
          </a:xfrm>
          <a:prstGeom prst="rect">
            <a:avLst/>
          </a:prstGeom>
          <a:noFill/>
        </p:spPr>
        <p:txBody>
          <a:bodyPr wrap="square" rtlCol="0">
            <a:spAutoFit/>
          </a:bodyPr>
          <a:lstStyle/>
          <a:p>
            <a:pPr marL="285750" indent="-285750" defTabSz="914290">
              <a:buFont typeface="Arial" panose="020B0604020202020204" pitchFamily="34" charset="0"/>
              <a:buChar char="•"/>
              <a:defRPr/>
            </a:pPr>
            <a:r>
              <a:rPr lang="en-AU" sz="1400" dirty="0">
                <a:solidFill>
                  <a:prstClr val="black"/>
                </a:solidFill>
                <a:latin typeface="Arial"/>
              </a:rPr>
              <a:t>Supporting our schools</a:t>
            </a:r>
          </a:p>
          <a:p>
            <a:pPr marL="285750" indent="-285750" defTabSz="914290">
              <a:buFont typeface="Arial" panose="020B0604020202020204" pitchFamily="34" charset="0"/>
              <a:buChar char="•"/>
              <a:defRPr/>
            </a:pPr>
            <a:r>
              <a:rPr lang="en-AU" sz="1400" dirty="0">
                <a:solidFill>
                  <a:prstClr val="black"/>
                </a:solidFill>
                <a:latin typeface="Arial"/>
              </a:rPr>
              <a:t>Rolling-out FlexiSpace</a:t>
            </a:r>
          </a:p>
          <a:p>
            <a:pPr marL="285750" indent="-285750" defTabSz="914290">
              <a:buFont typeface="Arial" panose="020B0604020202020204" pitchFamily="34" charset="0"/>
              <a:buChar char="•"/>
              <a:defRPr/>
            </a:pPr>
            <a:r>
              <a:rPr lang="en-AU" sz="1400" dirty="0">
                <a:solidFill>
                  <a:prstClr val="black"/>
                </a:solidFill>
                <a:latin typeface="Arial"/>
              </a:rPr>
              <a:t>Delivering a Digital Engagement Strategy</a:t>
            </a:r>
          </a:p>
          <a:p>
            <a:pPr marL="285750" indent="-285750" defTabSz="914290">
              <a:buFont typeface="Arial" panose="020B0604020202020204" pitchFamily="34" charset="0"/>
              <a:buChar char="•"/>
              <a:defRPr/>
            </a:pPr>
            <a:r>
              <a:rPr lang="en-AU" sz="1400" dirty="0">
                <a:solidFill>
                  <a:prstClr val="black"/>
                </a:solidFill>
                <a:latin typeface="Arial"/>
              </a:rPr>
              <a:t>Promoting high-quality alternative settings</a:t>
            </a:r>
          </a:p>
        </p:txBody>
      </p:sp>
      <p:sp>
        <p:nvSpPr>
          <p:cNvPr id="12" name="Rounded Rectangle 11"/>
          <p:cNvSpPr/>
          <p:nvPr/>
        </p:nvSpPr>
        <p:spPr>
          <a:xfrm>
            <a:off x="1953376" y="3156237"/>
            <a:ext cx="2639820" cy="2664804"/>
          </a:xfrm>
          <a:prstGeom prst="roundRect">
            <a:avLst/>
          </a:prstGeom>
          <a:solidFill>
            <a:schemeClr val="bg1">
              <a:lumMod val="95000"/>
            </a:schemeClr>
          </a:solidFill>
          <a:ln w="28575">
            <a:solidFill>
              <a:schemeClr val="tx2"/>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14290">
              <a:buFont typeface="Arial" panose="020B0604020202020204" pitchFamily="34" charset="0"/>
              <a:buChar char="•"/>
              <a:defRPr/>
            </a:pPr>
            <a:r>
              <a:rPr lang="en-AU" sz="1400" dirty="0">
                <a:solidFill>
                  <a:srgbClr val="3C3D3E"/>
                </a:solidFill>
                <a:latin typeface="Arial" panose="020B0604020202020204" pitchFamily="34" charset="0"/>
                <a:cs typeface="Arial" panose="020B0604020202020204" pitchFamily="34" charset="0"/>
              </a:rPr>
              <a:t>Supporting our schools</a:t>
            </a:r>
          </a:p>
          <a:p>
            <a:pPr defTabSz="914290">
              <a:defRPr/>
            </a:pPr>
            <a:endParaRPr lang="en-AU" sz="1400" dirty="0">
              <a:solidFill>
                <a:srgbClr val="3C3D3E"/>
              </a:solidFill>
              <a:latin typeface="Arial" panose="020B0604020202020204" pitchFamily="34" charset="0"/>
              <a:cs typeface="Arial" panose="020B0604020202020204" pitchFamily="34" charset="0"/>
            </a:endParaRPr>
          </a:p>
          <a:p>
            <a:pPr marL="285750" indent="-285750" defTabSz="914290">
              <a:buFont typeface="Arial" panose="020B0604020202020204" pitchFamily="34" charset="0"/>
              <a:buChar char="•"/>
              <a:defRPr/>
            </a:pPr>
            <a:r>
              <a:rPr lang="en-AU" sz="1400" dirty="0">
                <a:solidFill>
                  <a:srgbClr val="3C3D3E"/>
                </a:solidFill>
                <a:latin typeface="Arial" panose="020B0604020202020204" pitchFamily="34" charset="0"/>
                <a:cs typeface="Arial" panose="020B0604020202020204" pitchFamily="34" charset="0"/>
              </a:rPr>
              <a:t>FlexiSpace*</a:t>
            </a:r>
          </a:p>
          <a:p>
            <a:pPr defTabSz="914290">
              <a:defRPr/>
            </a:pPr>
            <a:endParaRPr lang="en-AU" sz="1400" dirty="0">
              <a:solidFill>
                <a:srgbClr val="3C3D3E"/>
              </a:solidFill>
              <a:latin typeface="Arial" panose="020B0604020202020204" pitchFamily="34" charset="0"/>
              <a:cs typeface="Arial" panose="020B0604020202020204" pitchFamily="34" charset="0"/>
            </a:endParaRPr>
          </a:p>
          <a:p>
            <a:pPr marL="285750" indent="-285750" defTabSz="914290">
              <a:buFont typeface="Arial" panose="020B0604020202020204" pitchFamily="34" charset="0"/>
              <a:buChar char="•"/>
              <a:defRPr/>
            </a:pPr>
            <a:r>
              <a:rPr lang="en-AU" sz="1400" dirty="0">
                <a:solidFill>
                  <a:srgbClr val="3C3D3E"/>
                </a:solidFill>
                <a:latin typeface="Arial" panose="020B0604020202020204" pitchFamily="34" charset="0"/>
                <a:cs typeface="Arial" panose="020B0604020202020204" pitchFamily="34" charset="0"/>
              </a:rPr>
              <a:t>Delivering a Digital Engagement Strategy*</a:t>
            </a:r>
          </a:p>
          <a:p>
            <a:pPr defTabSz="914290">
              <a:defRPr/>
            </a:pPr>
            <a:endParaRPr lang="en-AU" sz="1400" dirty="0">
              <a:solidFill>
                <a:srgbClr val="3C3D3E"/>
              </a:solidFill>
              <a:latin typeface="Arial" panose="020B0604020202020204" pitchFamily="34" charset="0"/>
              <a:cs typeface="Arial" panose="020B0604020202020204" pitchFamily="34" charset="0"/>
            </a:endParaRPr>
          </a:p>
          <a:p>
            <a:pPr marL="285750" indent="-285750" defTabSz="914290">
              <a:buFont typeface="Arial" panose="020B0604020202020204" pitchFamily="34" charset="0"/>
              <a:buChar char="•"/>
              <a:defRPr/>
            </a:pPr>
            <a:r>
              <a:rPr lang="en-AU" sz="1400" dirty="0">
                <a:solidFill>
                  <a:srgbClr val="3C3D3E"/>
                </a:solidFill>
                <a:latin typeface="Arial" panose="020B0604020202020204" pitchFamily="34" charset="0"/>
                <a:cs typeface="Arial" panose="020B0604020202020204" pitchFamily="34" charset="0"/>
              </a:rPr>
              <a:t>Promoting high-quality alternative settings</a:t>
            </a:r>
          </a:p>
        </p:txBody>
      </p:sp>
      <p:sp>
        <p:nvSpPr>
          <p:cNvPr id="13" name="Rounded Rectangle 12"/>
          <p:cNvSpPr/>
          <p:nvPr/>
        </p:nvSpPr>
        <p:spPr>
          <a:xfrm>
            <a:off x="4817246" y="3156237"/>
            <a:ext cx="2639820" cy="2664804"/>
          </a:xfrm>
          <a:prstGeom prst="roundRect">
            <a:avLst/>
          </a:prstGeom>
          <a:solidFill>
            <a:schemeClr val="bg1">
              <a:lumMod val="95000"/>
            </a:schemeClr>
          </a:solidFill>
          <a:ln w="28575">
            <a:solidFill>
              <a:schemeClr val="tx2"/>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14290">
              <a:buFont typeface="Arial" panose="020B0604020202020204" pitchFamily="34" charset="0"/>
              <a:buChar char="•"/>
              <a:defRPr/>
            </a:pPr>
            <a:r>
              <a:rPr lang="en-AU" sz="1400" dirty="0">
                <a:solidFill>
                  <a:srgbClr val="3C3D3E"/>
                </a:solidFill>
                <a:latin typeface="Arial" panose="020B0604020202020204" pitchFamily="34" charset="0"/>
                <a:cs typeface="Arial" panose="020B0604020202020204" pitchFamily="34" charset="0"/>
              </a:rPr>
              <a:t>Investing in Regional Youth Engagement Hubs*</a:t>
            </a:r>
          </a:p>
        </p:txBody>
      </p:sp>
      <p:sp>
        <p:nvSpPr>
          <p:cNvPr id="14" name="Rounded Rectangle 13"/>
          <p:cNvSpPr/>
          <p:nvPr/>
        </p:nvSpPr>
        <p:spPr>
          <a:xfrm>
            <a:off x="7659351" y="3156237"/>
            <a:ext cx="2639820" cy="2664804"/>
          </a:xfrm>
          <a:prstGeom prst="roundRect">
            <a:avLst/>
          </a:prstGeom>
          <a:solidFill>
            <a:schemeClr val="bg1">
              <a:lumMod val="95000"/>
            </a:schemeClr>
          </a:solidFill>
          <a:ln w="28575">
            <a:solidFill>
              <a:schemeClr val="tx2"/>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14290">
              <a:buFont typeface="Arial" panose="020B0604020202020204" pitchFamily="34" charset="0"/>
              <a:buChar char="•"/>
              <a:defRPr/>
            </a:pPr>
            <a:r>
              <a:rPr lang="en-AU" sz="1400" dirty="0">
                <a:solidFill>
                  <a:srgbClr val="3C3D3E"/>
                </a:solidFill>
                <a:latin typeface="Arial" panose="020B0604020202020204" pitchFamily="34" charset="0"/>
                <a:cs typeface="Arial" panose="020B0604020202020204" pitchFamily="34" charset="0"/>
              </a:rPr>
              <a:t>Introducing Link and Launch*</a:t>
            </a:r>
          </a:p>
        </p:txBody>
      </p:sp>
      <p:sp>
        <p:nvSpPr>
          <p:cNvPr id="3" name="TextBox 2"/>
          <p:cNvSpPr txBox="1"/>
          <p:nvPr/>
        </p:nvSpPr>
        <p:spPr>
          <a:xfrm>
            <a:off x="2560994" y="6208635"/>
            <a:ext cx="7645453" cy="307777"/>
          </a:xfrm>
          <a:prstGeom prst="rect">
            <a:avLst/>
          </a:prstGeom>
          <a:noFill/>
        </p:spPr>
        <p:txBody>
          <a:bodyPr wrap="square" rtlCol="0">
            <a:spAutoFit/>
          </a:bodyPr>
          <a:lstStyle/>
          <a:p>
            <a:r>
              <a:rPr lang="en-AU" sz="1400" i="1" dirty="0">
                <a:latin typeface="Arial" panose="020B0604020202020204" pitchFamily="34" charset="0"/>
                <a:cs typeface="Arial" panose="020B0604020202020204" pitchFamily="34" charset="0"/>
              </a:rPr>
              <a:t>*Initiatives under the Advancing Queensland Priorities. </a:t>
            </a:r>
          </a:p>
        </p:txBody>
      </p:sp>
      <p:pic>
        <p:nvPicPr>
          <p:cNvPr id="11" name="Picture 10"/>
          <p:cNvPicPr>
            <a:picLocks noChangeAspect="1"/>
          </p:cNvPicPr>
          <p:nvPr/>
        </p:nvPicPr>
        <p:blipFill>
          <a:blip r:embed="rId3"/>
          <a:stretch>
            <a:fillRect/>
          </a:stretch>
        </p:blipFill>
        <p:spPr>
          <a:xfrm>
            <a:off x="2012563" y="6111501"/>
            <a:ext cx="520151" cy="502042"/>
          </a:xfrm>
          <a:prstGeom prst="rect">
            <a:avLst/>
          </a:prstGeom>
        </p:spPr>
      </p:pic>
    </p:spTree>
    <p:extLst>
      <p:ext uri="{BB962C8B-B14F-4D97-AF65-F5344CB8AC3E}">
        <p14:creationId xmlns:p14="http://schemas.microsoft.com/office/powerpoint/2010/main" val="3630492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11936" y="637077"/>
            <a:ext cx="10058400" cy="145075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AU" sz="4400" dirty="0">
                <a:solidFill>
                  <a:schemeClr val="accent1">
                    <a:lumMod val="75000"/>
                  </a:schemeClr>
                </a:solidFill>
              </a:rPr>
              <a:t>Lots of great things happening in schools</a:t>
            </a:r>
            <a:r>
              <a:rPr lang="en-AU" sz="3200" dirty="0"/>
              <a:t/>
            </a:r>
            <a:br>
              <a:rPr lang="en-AU" sz="3200" dirty="0"/>
            </a:br>
            <a:endParaRPr lang="en-AU" sz="2200" i="1" dirty="0"/>
          </a:p>
        </p:txBody>
      </p:sp>
      <p:sp>
        <p:nvSpPr>
          <p:cNvPr id="3" name="Rectangle 2"/>
          <p:cNvSpPr/>
          <p:nvPr/>
        </p:nvSpPr>
        <p:spPr>
          <a:xfrm>
            <a:off x="845385" y="1493779"/>
            <a:ext cx="10774392" cy="341632"/>
          </a:xfrm>
          <a:prstGeom prst="rect">
            <a:avLst/>
          </a:prstGeom>
        </p:spPr>
        <p:txBody>
          <a:bodyPr wrap="square">
            <a:spAutoFit/>
          </a:bodyPr>
          <a:lstStyle/>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AU" dirty="0">
                <a:latin typeface="+mj-lt"/>
                <a:cs typeface="Arial" panose="020B0604020202020204" pitchFamily="34" charset="0"/>
              </a:rPr>
              <a:t>On our YouTube channel you can listen to Queensland state school Principals committed to youth engagement:  </a:t>
            </a:r>
          </a:p>
        </p:txBody>
      </p:sp>
      <p:cxnSp>
        <p:nvCxnSpPr>
          <p:cNvPr id="5" name="Straight Connector 4"/>
          <p:cNvCxnSpPr/>
          <p:nvPr/>
        </p:nvCxnSpPr>
        <p:spPr>
          <a:xfrm>
            <a:off x="1103376" y="1362456"/>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85yPZ2SbrT0"/>
          <p:cNvPicPr>
            <a:picLocks noRot="1" noChangeAspect="1"/>
          </p:cNvPicPr>
          <p:nvPr>
            <a:videoFile r:link="rId1"/>
          </p:nvPr>
        </p:nvPicPr>
        <p:blipFill>
          <a:blip r:embed="rId3"/>
          <a:stretch>
            <a:fillRect/>
          </a:stretch>
        </p:blipFill>
        <p:spPr>
          <a:xfrm>
            <a:off x="1859709" y="1953344"/>
            <a:ext cx="8501160" cy="4781903"/>
          </a:xfrm>
          <a:prstGeom prst="rect">
            <a:avLst/>
          </a:prstGeom>
        </p:spPr>
      </p:pic>
      <p:sp>
        <p:nvSpPr>
          <p:cNvPr id="4" name="Slide Number Placeholder 3"/>
          <p:cNvSpPr>
            <a:spLocks noGrp="1"/>
          </p:cNvSpPr>
          <p:nvPr>
            <p:ph type="sldNum" sz="quarter" idx="12"/>
          </p:nvPr>
        </p:nvSpPr>
        <p:spPr/>
        <p:txBody>
          <a:bodyPr/>
          <a:lstStyle/>
          <a:p>
            <a:fld id="{56FDB006-3567-43AB-9A9E-1E2A7786F6FA}" type="slidenum">
              <a:rPr lang="en-AU" smtClean="0"/>
              <a:t>5</a:t>
            </a:fld>
            <a:endParaRPr lang="en-AU" dirty="0"/>
          </a:p>
        </p:txBody>
      </p:sp>
    </p:spTree>
    <p:extLst>
      <p:ext uri="{BB962C8B-B14F-4D97-AF65-F5344CB8AC3E}">
        <p14:creationId xmlns:p14="http://schemas.microsoft.com/office/powerpoint/2010/main" val="927431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9125" y="665162"/>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pc="-50" dirty="0">
                <a:solidFill>
                  <a:schemeClr val="accent1">
                    <a:lumMod val="75000"/>
                  </a:schemeClr>
                </a:solidFill>
              </a:rPr>
              <a:t>FlexiSpace</a:t>
            </a:r>
          </a:p>
        </p:txBody>
      </p:sp>
      <p:sp>
        <p:nvSpPr>
          <p:cNvPr id="3" name="Rectangle 2"/>
          <p:cNvSpPr/>
          <p:nvPr/>
        </p:nvSpPr>
        <p:spPr>
          <a:xfrm>
            <a:off x="601873" y="1440672"/>
            <a:ext cx="6096000" cy="3233706"/>
          </a:xfrm>
          <a:prstGeom prst="rect">
            <a:avLst/>
          </a:prstGeom>
        </p:spPr>
        <p:txBody>
          <a:bodyPr>
            <a:spAutoFit/>
          </a:bodyPr>
          <a:lstStyle/>
          <a:p>
            <a:pPr lvl="0">
              <a:lnSpc>
                <a:spcPct val="90000"/>
              </a:lnSpc>
              <a:spcBef>
                <a:spcPts val="1000"/>
              </a:spcBef>
            </a:pPr>
            <a:r>
              <a:rPr lang="en-AU" dirty="0">
                <a:solidFill>
                  <a:schemeClr val="accent1">
                    <a:lumMod val="50000"/>
                  </a:schemeClr>
                </a:solidFill>
              </a:rPr>
              <a:t>Designed to increase the number of young people who remain at school through:</a:t>
            </a:r>
          </a:p>
          <a:p>
            <a:pPr marL="285750" indent="-285750">
              <a:lnSpc>
                <a:spcPct val="90000"/>
              </a:lnSpc>
              <a:spcBef>
                <a:spcPts val="1000"/>
              </a:spcBef>
              <a:buFont typeface="Arial" panose="020B0604020202020204" pitchFamily="34" charset="0"/>
              <a:buChar char="•"/>
            </a:pPr>
            <a:r>
              <a:rPr lang="en-AU" dirty="0">
                <a:solidFill>
                  <a:schemeClr val="accent1">
                    <a:lumMod val="50000"/>
                  </a:schemeClr>
                </a:solidFill>
              </a:rPr>
              <a:t>High quality and targeted teaching and curriculum</a:t>
            </a:r>
          </a:p>
          <a:p>
            <a:pPr marL="285750" indent="-285750">
              <a:lnSpc>
                <a:spcPct val="90000"/>
              </a:lnSpc>
              <a:spcBef>
                <a:spcPts val="1000"/>
              </a:spcBef>
              <a:buFont typeface="Arial" panose="020B0604020202020204" pitchFamily="34" charset="0"/>
              <a:buChar char="•"/>
            </a:pPr>
            <a:r>
              <a:rPr lang="en-AU" dirty="0">
                <a:solidFill>
                  <a:schemeClr val="accent1">
                    <a:lumMod val="50000"/>
                  </a:schemeClr>
                </a:solidFill>
              </a:rPr>
              <a:t>High expectations for every student</a:t>
            </a:r>
          </a:p>
          <a:p>
            <a:pPr marL="285750" indent="-285750">
              <a:lnSpc>
                <a:spcPct val="90000"/>
              </a:lnSpc>
              <a:spcBef>
                <a:spcPts val="1000"/>
              </a:spcBef>
              <a:buFont typeface="Arial" panose="020B0604020202020204" pitchFamily="34" charset="0"/>
              <a:buChar char="•"/>
            </a:pPr>
            <a:r>
              <a:rPr lang="en-AU" dirty="0">
                <a:solidFill>
                  <a:schemeClr val="accent1">
                    <a:lumMod val="50000"/>
                  </a:schemeClr>
                </a:solidFill>
              </a:rPr>
              <a:t>Inclusive approach </a:t>
            </a:r>
          </a:p>
          <a:p>
            <a:pPr marL="285750" indent="-285750">
              <a:lnSpc>
                <a:spcPct val="90000"/>
              </a:lnSpc>
              <a:spcBef>
                <a:spcPts val="1000"/>
              </a:spcBef>
              <a:buFont typeface="Arial" panose="020B0604020202020204" pitchFamily="34" charset="0"/>
              <a:buChar char="•"/>
            </a:pPr>
            <a:r>
              <a:rPr lang="en-AU" dirty="0">
                <a:solidFill>
                  <a:schemeClr val="accent1">
                    <a:lumMod val="50000"/>
                  </a:schemeClr>
                </a:solidFill>
              </a:rPr>
              <a:t>High quality built environment</a:t>
            </a:r>
          </a:p>
          <a:p>
            <a:pPr marL="285750" indent="-285750">
              <a:lnSpc>
                <a:spcPct val="90000"/>
              </a:lnSpc>
              <a:spcBef>
                <a:spcPts val="1000"/>
              </a:spcBef>
              <a:buFont typeface="Arial" panose="020B0604020202020204" pitchFamily="34" charset="0"/>
              <a:buChar char="•"/>
            </a:pPr>
            <a:r>
              <a:rPr lang="en-AU" dirty="0">
                <a:solidFill>
                  <a:schemeClr val="accent1">
                    <a:lumMod val="50000"/>
                  </a:schemeClr>
                </a:solidFill>
              </a:rPr>
              <a:t>Multi-disciplinary approaches </a:t>
            </a:r>
          </a:p>
          <a:p>
            <a:pPr marL="285750" indent="-285750">
              <a:lnSpc>
                <a:spcPct val="90000"/>
              </a:lnSpc>
              <a:spcBef>
                <a:spcPts val="1000"/>
              </a:spcBef>
              <a:buFont typeface="Arial" panose="020B0604020202020204" pitchFamily="34" charset="0"/>
              <a:buChar char="•"/>
            </a:pPr>
            <a:r>
              <a:rPr lang="en-AU" dirty="0">
                <a:solidFill>
                  <a:schemeClr val="accent1">
                    <a:lumMod val="50000"/>
                  </a:schemeClr>
                </a:solidFill>
              </a:rPr>
              <a:t>Strong engagement with parents </a:t>
            </a:r>
          </a:p>
          <a:p>
            <a:pPr marL="285750" indent="-285750">
              <a:lnSpc>
                <a:spcPct val="90000"/>
              </a:lnSpc>
              <a:spcBef>
                <a:spcPts val="1000"/>
              </a:spcBef>
              <a:buFont typeface="Arial" panose="020B0604020202020204" pitchFamily="34" charset="0"/>
              <a:buChar char="•"/>
            </a:pPr>
            <a:r>
              <a:rPr lang="en-AU" dirty="0">
                <a:solidFill>
                  <a:schemeClr val="accent1">
                    <a:lumMod val="50000"/>
                  </a:schemeClr>
                </a:solidFill>
              </a:rPr>
              <a:t>Increased student agency</a:t>
            </a:r>
          </a:p>
        </p:txBody>
      </p:sp>
      <p:sp>
        <p:nvSpPr>
          <p:cNvPr id="4" name="Rectangle 3"/>
          <p:cNvSpPr/>
          <p:nvPr/>
        </p:nvSpPr>
        <p:spPr>
          <a:xfrm>
            <a:off x="4200525" y="3563921"/>
            <a:ext cx="7877175" cy="3200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r">
              <a:spcBef>
                <a:spcPts val="600"/>
              </a:spcBef>
              <a:spcAft>
                <a:spcPts val="1200"/>
              </a:spcAft>
            </a:pPr>
            <a:r>
              <a:rPr lang="en-AU" sz="1400" dirty="0">
                <a:solidFill>
                  <a:schemeClr val="bg1"/>
                </a:solidFill>
              </a:rPr>
              <a:t>implemented as </a:t>
            </a:r>
            <a:r>
              <a:rPr lang="en-AU" sz="1400" b="1" dirty="0">
                <a:solidFill>
                  <a:schemeClr val="bg1"/>
                </a:solidFill>
              </a:rPr>
              <a:t>a tool for inclusive schooling</a:t>
            </a:r>
          </a:p>
          <a:p>
            <a:pPr lvl="0" algn="r">
              <a:spcBef>
                <a:spcPts val="600"/>
              </a:spcBef>
              <a:spcAft>
                <a:spcPts val="1200"/>
              </a:spcAft>
            </a:pPr>
            <a:r>
              <a:rPr lang="en-AU" sz="1400" b="1" dirty="0">
                <a:solidFill>
                  <a:schemeClr val="bg1"/>
                </a:solidFill>
              </a:rPr>
              <a:t>existing enrolments </a:t>
            </a:r>
            <a:r>
              <a:rPr lang="en-AU" sz="1400" dirty="0">
                <a:solidFill>
                  <a:schemeClr val="bg1"/>
                </a:solidFill>
              </a:rPr>
              <a:t>of the school</a:t>
            </a:r>
          </a:p>
          <a:p>
            <a:pPr lvl="0" algn="r">
              <a:spcBef>
                <a:spcPts val="600"/>
              </a:spcBef>
              <a:spcAft>
                <a:spcPts val="1200"/>
              </a:spcAft>
            </a:pPr>
            <a:r>
              <a:rPr lang="en-AU" sz="1400" dirty="0">
                <a:solidFill>
                  <a:schemeClr val="bg1"/>
                </a:solidFill>
              </a:rPr>
              <a:t>maintain access to the </a:t>
            </a:r>
            <a:r>
              <a:rPr lang="en-AU" sz="1400" b="1" dirty="0">
                <a:solidFill>
                  <a:schemeClr val="bg1"/>
                </a:solidFill>
              </a:rPr>
              <a:t>Australian Curriculum and eligibility for a Queensland Certificate of Education</a:t>
            </a:r>
            <a:r>
              <a:rPr lang="en-AU" sz="1400" dirty="0">
                <a:solidFill>
                  <a:schemeClr val="bg1"/>
                </a:solidFill>
              </a:rPr>
              <a:t> or equivalent</a:t>
            </a:r>
          </a:p>
          <a:p>
            <a:pPr lvl="0" algn="r">
              <a:spcBef>
                <a:spcPts val="600"/>
              </a:spcBef>
              <a:spcAft>
                <a:spcPts val="1200"/>
              </a:spcAft>
            </a:pPr>
            <a:r>
              <a:rPr lang="en-AU" sz="1400" dirty="0">
                <a:solidFill>
                  <a:schemeClr val="bg1"/>
                </a:solidFill>
              </a:rPr>
              <a:t>the </a:t>
            </a:r>
            <a:r>
              <a:rPr lang="en-AU" sz="1400" b="1" dirty="0">
                <a:solidFill>
                  <a:schemeClr val="bg1"/>
                </a:solidFill>
              </a:rPr>
              <a:t>location of the FlexiSpace is not isolated</a:t>
            </a:r>
            <a:endParaRPr lang="en-AU" sz="1400" dirty="0">
              <a:solidFill>
                <a:schemeClr val="bg1"/>
              </a:solidFill>
            </a:endParaRPr>
          </a:p>
          <a:p>
            <a:pPr lvl="0" algn="r">
              <a:spcBef>
                <a:spcPts val="600"/>
              </a:spcBef>
              <a:spcAft>
                <a:spcPts val="1200"/>
              </a:spcAft>
            </a:pPr>
            <a:r>
              <a:rPr lang="en-AU" sz="1400" b="1" dirty="0">
                <a:solidFill>
                  <a:schemeClr val="bg1"/>
                </a:solidFill>
              </a:rPr>
              <a:t>a refurbished space, </a:t>
            </a:r>
            <a:r>
              <a:rPr lang="en-AU" sz="1400" dirty="0">
                <a:solidFill>
                  <a:schemeClr val="bg1"/>
                </a:solidFill>
              </a:rPr>
              <a:t>high quality and inclusive</a:t>
            </a:r>
          </a:p>
          <a:p>
            <a:pPr lvl="0" algn="r">
              <a:spcBef>
                <a:spcPts val="600"/>
              </a:spcBef>
              <a:spcAft>
                <a:spcPts val="1200"/>
              </a:spcAft>
            </a:pPr>
            <a:r>
              <a:rPr lang="en-AU" sz="1400" b="1" dirty="0">
                <a:solidFill>
                  <a:schemeClr val="bg1"/>
                </a:solidFill>
              </a:rPr>
              <a:t>high-quality, targeted teaching</a:t>
            </a:r>
            <a:r>
              <a:rPr lang="en-AU" sz="1400" dirty="0">
                <a:solidFill>
                  <a:schemeClr val="bg1"/>
                </a:solidFill>
              </a:rPr>
              <a:t> focused on reconnecting students and improving their outcomes</a:t>
            </a:r>
          </a:p>
          <a:p>
            <a:pPr lvl="0" algn="r">
              <a:spcBef>
                <a:spcPts val="600"/>
              </a:spcBef>
              <a:spcAft>
                <a:spcPts val="1200"/>
              </a:spcAft>
            </a:pPr>
            <a:r>
              <a:rPr lang="en-AU" sz="1400" b="1" dirty="0">
                <a:solidFill>
                  <a:schemeClr val="bg1"/>
                </a:solidFill>
              </a:rPr>
              <a:t>individualised plans</a:t>
            </a:r>
            <a:r>
              <a:rPr lang="en-AU" sz="1400" dirty="0">
                <a:solidFill>
                  <a:schemeClr val="bg1"/>
                </a:solidFill>
              </a:rPr>
              <a:t> with learning and wellbeing needs</a:t>
            </a:r>
          </a:p>
        </p:txBody>
      </p:sp>
      <p:pic>
        <p:nvPicPr>
          <p:cNvPr id="5" name="RErpyneoT28"/>
          <p:cNvPicPr>
            <a:picLocks noRot="1" noChangeAspect="1"/>
          </p:cNvPicPr>
          <p:nvPr>
            <a:videoFile r:link="rId1"/>
          </p:nvPr>
        </p:nvPicPr>
        <p:blipFill>
          <a:blip r:embed="rId3"/>
          <a:stretch>
            <a:fillRect/>
          </a:stretch>
        </p:blipFill>
        <p:spPr>
          <a:xfrm>
            <a:off x="6628313" y="294068"/>
            <a:ext cx="5268412" cy="2963482"/>
          </a:xfrm>
          <a:prstGeom prst="rect">
            <a:avLst/>
          </a:prstGeom>
        </p:spPr>
      </p:pic>
      <p:sp>
        <p:nvSpPr>
          <p:cNvPr id="6" name="Slide Number Placeholder 5"/>
          <p:cNvSpPr>
            <a:spLocks noGrp="1"/>
          </p:cNvSpPr>
          <p:nvPr>
            <p:ph type="sldNum" sz="quarter" idx="12"/>
          </p:nvPr>
        </p:nvSpPr>
        <p:spPr/>
        <p:txBody>
          <a:bodyPr/>
          <a:lstStyle/>
          <a:p>
            <a:fld id="{56FDB006-3567-43AB-9A9E-1E2A7786F6FA}" type="slidenum">
              <a:rPr lang="en-AU" smtClean="0"/>
              <a:t>6</a:t>
            </a:fld>
            <a:endParaRPr lang="en-AU" dirty="0"/>
          </a:p>
        </p:txBody>
      </p:sp>
    </p:spTree>
    <p:extLst>
      <p:ext uri="{BB962C8B-B14F-4D97-AF65-F5344CB8AC3E}">
        <p14:creationId xmlns:p14="http://schemas.microsoft.com/office/powerpoint/2010/main" val="2212798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122237"/>
            <a:ext cx="10515600" cy="1325563"/>
          </a:xfrm>
        </p:spPr>
        <p:txBody>
          <a:bodyPr>
            <a:normAutofit/>
          </a:bodyPr>
          <a:lstStyle/>
          <a:p>
            <a:r>
              <a:rPr lang="en-AU" spc="-50" dirty="0">
                <a:solidFill>
                  <a:schemeClr val="accent1">
                    <a:lumMod val="75000"/>
                  </a:schemeClr>
                </a:solidFill>
              </a:rPr>
              <a:t>FlexiSpace locations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4553204"/>
              </p:ext>
            </p:extLst>
          </p:nvPr>
        </p:nvGraphicFramePr>
        <p:xfrm>
          <a:off x="866775" y="1057275"/>
          <a:ext cx="9886950" cy="5400040"/>
        </p:xfrm>
        <a:graphic>
          <a:graphicData uri="http://schemas.openxmlformats.org/drawingml/2006/table">
            <a:tbl>
              <a:tblPr firstRow="1" bandRow="1">
                <a:tableStyleId>{7DF18680-E054-41AD-8BC1-D1AEF772440D}</a:tableStyleId>
              </a:tblPr>
              <a:tblGrid>
                <a:gridCol w="3295650">
                  <a:extLst>
                    <a:ext uri="{9D8B030D-6E8A-4147-A177-3AD203B41FA5}">
                      <a16:colId xmlns:a16="http://schemas.microsoft.com/office/drawing/2014/main" val="3091234663"/>
                    </a:ext>
                  </a:extLst>
                </a:gridCol>
                <a:gridCol w="3295650">
                  <a:extLst>
                    <a:ext uri="{9D8B030D-6E8A-4147-A177-3AD203B41FA5}">
                      <a16:colId xmlns:a16="http://schemas.microsoft.com/office/drawing/2014/main" val="3156298206"/>
                    </a:ext>
                  </a:extLst>
                </a:gridCol>
                <a:gridCol w="3295650">
                  <a:extLst>
                    <a:ext uri="{9D8B030D-6E8A-4147-A177-3AD203B41FA5}">
                      <a16:colId xmlns:a16="http://schemas.microsoft.com/office/drawing/2014/main" val="1211587584"/>
                    </a:ext>
                  </a:extLst>
                </a:gridCol>
              </a:tblGrid>
              <a:tr h="370840">
                <a:tc>
                  <a:txBody>
                    <a:bodyPr/>
                    <a:lstStyle/>
                    <a:p>
                      <a:r>
                        <a:rPr lang="en-AU" dirty="0"/>
                        <a:t>Region</a:t>
                      </a:r>
                    </a:p>
                  </a:txBody>
                  <a:tcPr/>
                </a:tc>
                <a:tc>
                  <a:txBody>
                    <a:bodyPr/>
                    <a:lstStyle/>
                    <a:p>
                      <a:r>
                        <a:rPr lang="en-AU" dirty="0"/>
                        <a:t>Current</a:t>
                      </a:r>
                      <a:r>
                        <a:rPr lang="en-AU" baseline="0" dirty="0"/>
                        <a:t> locations</a:t>
                      </a:r>
                      <a:endParaRPr lang="en-AU" dirty="0"/>
                    </a:p>
                  </a:txBody>
                  <a:tcPr/>
                </a:tc>
                <a:tc>
                  <a:txBody>
                    <a:bodyPr/>
                    <a:lstStyle/>
                    <a:p>
                      <a:r>
                        <a:rPr lang="en-AU" dirty="0"/>
                        <a:t>Coming soon</a:t>
                      </a:r>
                    </a:p>
                  </a:txBody>
                  <a:tcPr/>
                </a:tc>
                <a:extLst>
                  <a:ext uri="{0D108BD9-81ED-4DB2-BD59-A6C34878D82A}">
                    <a16:rowId xmlns:a16="http://schemas.microsoft.com/office/drawing/2014/main" val="4270252389"/>
                  </a:ext>
                </a:extLst>
              </a:tr>
              <a:tr h="370840">
                <a:tc>
                  <a:txBody>
                    <a:bodyPr/>
                    <a:lstStyle/>
                    <a:p>
                      <a:r>
                        <a:rPr lang="en-AU" sz="1600" dirty="0"/>
                        <a:t>Far North Queensland</a:t>
                      </a:r>
                    </a:p>
                  </a:txBody>
                  <a:tcPr/>
                </a:tc>
                <a:tc>
                  <a:txBody>
                    <a:bodyPr/>
                    <a:lstStyle/>
                    <a:p>
                      <a:r>
                        <a:rPr lang="en-AU" sz="1600" dirty="0"/>
                        <a:t>Bentley</a:t>
                      </a:r>
                      <a:r>
                        <a:rPr lang="en-AU" sz="1600" baseline="0" dirty="0"/>
                        <a:t> Park College</a:t>
                      </a:r>
                    </a:p>
                    <a:p>
                      <a:r>
                        <a:rPr lang="en-AU" sz="1600" baseline="0" dirty="0"/>
                        <a:t>Mossman SHS</a:t>
                      </a:r>
                      <a:endParaRPr lang="en-AU" sz="1600" dirty="0"/>
                    </a:p>
                  </a:txBody>
                  <a:tcPr/>
                </a:tc>
                <a:tc>
                  <a:txBody>
                    <a:bodyPr/>
                    <a:lstStyle/>
                    <a:p>
                      <a:r>
                        <a:rPr lang="en-AU" sz="1600" dirty="0"/>
                        <a:t>Gordonvale</a:t>
                      </a:r>
                      <a:r>
                        <a:rPr lang="en-AU" sz="1600" baseline="0" dirty="0"/>
                        <a:t> SHS</a:t>
                      </a:r>
                    </a:p>
                    <a:p>
                      <a:r>
                        <a:rPr lang="en-AU" sz="1600" baseline="0" dirty="0"/>
                        <a:t>Mareeba SHS</a:t>
                      </a:r>
                      <a:endParaRPr lang="en-AU" sz="1600" dirty="0"/>
                    </a:p>
                  </a:txBody>
                  <a:tcPr/>
                </a:tc>
                <a:extLst>
                  <a:ext uri="{0D108BD9-81ED-4DB2-BD59-A6C34878D82A}">
                    <a16:rowId xmlns:a16="http://schemas.microsoft.com/office/drawing/2014/main" val="1172443943"/>
                  </a:ext>
                </a:extLst>
              </a:tr>
              <a:tr h="370840">
                <a:tc>
                  <a:txBody>
                    <a:bodyPr/>
                    <a:lstStyle/>
                    <a:p>
                      <a:r>
                        <a:rPr lang="en-AU" sz="1600" dirty="0"/>
                        <a:t>North Queensland</a:t>
                      </a:r>
                    </a:p>
                  </a:txBody>
                  <a:tcPr/>
                </a:tc>
                <a:tc>
                  <a:txBody>
                    <a:bodyPr/>
                    <a:lstStyle/>
                    <a:p>
                      <a:r>
                        <a:rPr lang="en-AU" sz="1600" dirty="0"/>
                        <a:t>Charters Towers SHS</a:t>
                      </a:r>
                    </a:p>
                    <a:p>
                      <a:r>
                        <a:rPr lang="en-AU" sz="1600" dirty="0"/>
                        <a:t>Heatley SC</a:t>
                      </a:r>
                    </a:p>
                    <a:p>
                      <a:r>
                        <a:rPr lang="en-AU" sz="1600" dirty="0"/>
                        <a:t>William Ross SHS</a:t>
                      </a:r>
                    </a:p>
                  </a:txBody>
                  <a:tcPr/>
                </a:tc>
                <a:tc>
                  <a:txBody>
                    <a:bodyPr/>
                    <a:lstStyle/>
                    <a:p>
                      <a:r>
                        <a:rPr lang="en-AU" sz="1600" dirty="0"/>
                        <a:t>Kirwan SHS</a:t>
                      </a:r>
                    </a:p>
                    <a:p>
                      <a:r>
                        <a:rPr lang="en-AU" sz="1600" dirty="0"/>
                        <a:t>Thuringowa</a:t>
                      </a:r>
                      <a:r>
                        <a:rPr lang="en-AU" sz="1600" baseline="0" dirty="0"/>
                        <a:t> SHS</a:t>
                      </a:r>
                      <a:endParaRPr lang="en-AU" sz="1600" dirty="0"/>
                    </a:p>
                  </a:txBody>
                  <a:tcPr/>
                </a:tc>
                <a:extLst>
                  <a:ext uri="{0D108BD9-81ED-4DB2-BD59-A6C34878D82A}">
                    <a16:rowId xmlns:a16="http://schemas.microsoft.com/office/drawing/2014/main" val="2035680625"/>
                  </a:ext>
                </a:extLst>
              </a:tr>
              <a:tr h="370840">
                <a:tc>
                  <a:txBody>
                    <a:bodyPr/>
                    <a:lstStyle/>
                    <a:p>
                      <a:r>
                        <a:rPr lang="en-AU" sz="1600" dirty="0"/>
                        <a:t>Central</a:t>
                      </a:r>
                      <a:r>
                        <a:rPr lang="en-AU" sz="1600" baseline="0" dirty="0"/>
                        <a:t> Queensland</a:t>
                      </a:r>
                      <a:endParaRPr lang="en-AU" sz="1600" dirty="0"/>
                    </a:p>
                  </a:txBody>
                  <a:tcPr/>
                </a:tc>
                <a:tc>
                  <a:txBody>
                    <a:bodyPr/>
                    <a:lstStyle/>
                    <a:p>
                      <a:r>
                        <a:rPr lang="en-AU" sz="1600" dirty="0"/>
                        <a:t>Glenmore SHS</a:t>
                      </a:r>
                    </a:p>
                    <a:p>
                      <a:r>
                        <a:rPr lang="en-AU" sz="1600" dirty="0"/>
                        <a:t>North Rockhampton</a:t>
                      </a:r>
                      <a:r>
                        <a:rPr lang="en-AU" sz="1600" baseline="0" dirty="0"/>
                        <a:t> SHS</a:t>
                      </a:r>
                      <a:endParaRPr lang="en-AU" sz="1600" dirty="0"/>
                    </a:p>
                  </a:txBody>
                  <a:tcPr/>
                </a:tc>
                <a:tc>
                  <a:txBody>
                    <a:bodyPr/>
                    <a:lstStyle/>
                    <a:p>
                      <a:r>
                        <a:rPr lang="en-AU" sz="1600" dirty="0"/>
                        <a:t>Blackwater SHS</a:t>
                      </a:r>
                    </a:p>
                    <a:p>
                      <a:r>
                        <a:rPr lang="en-AU" sz="1600" dirty="0"/>
                        <a:t>Pioneer SHS</a:t>
                      </a:r>
                    </a:p>
                  </a:txBody>
                  <a:tcPr/>
                </a:tc>
                <a:extLst>
                  <a:ext uri="{0D108BD9-81ED-4DB2-BD59-A6C34878D82A}">
                    <a16:rowId xmlns:a16="http://schemas.microsoft.com/office/drawing/2014/main" val="3390514801"/>
                  </a:ext>
                </a:extLst>
              </a:tr>
              <a:tr h="370840">
                <a:tc>
                  <a:txBody>
                    <a:bodyPr/>
                    <a:lstStyle/>
                    <a:p>
                      <a:r>
                        <a:rPr lang="en-AU" sz="1600" dirty="0"/>
                        <a:t>Darling Downs South West</a:t>
                      </a:r>
                    </a:p>
                  </a:txBody>
                  <a:tcPr/>
                </a:tc>
                <a:tc>
                  <a:txBody>
                    <a:bodyPr/>
                    <a:lstStyle/>
                    <a:p>
                      <a:r>
                        <a:rPr lang="en-AU" sz="1600" dirty="0"/>
                        <a:t>Kingaroy SHS</a:t>
                      </a:r>
                    </a:p>
                  </a:txBody>
                  <a:tcPr/>
                </a:tc>
                <a:tc>
                  <a:txBody>
                    <a:bodyPr/>
                    <a:lstStyle/>
                    <a:p>
                      <a:r>
                        <a:rPr lang="en-AU" sz="1600" dirty="0"/>
                        <a:t>Oakey SHS</a:t>
                      </a:r>
                    </a:p>
                    <a:p>
                      <a:r>
                        <a:rPr lang="en-AU" sz="1600" dirty="0"/>
                        <a:t>Toowoomba SHS</a:t>
                      </a:r>
                    </a:p>
                  </a:txBody>
                  <a:tcPr/>
                </a:tc>
                <a:extLst>
                  <a:ext uri="{0D108BD9-81ED-4DB2-BD59-A6C34878D82A}">
                    <a16:rowId xmlns:a16="http://schemas.microsoft.com/office/drawing/2014/main" val="3001711767"/>
                  </a:ext>
                </a:extLst>
              </a:tr>
              <a:tr h="370840">
                <a:tc>
                  <a:txBody>
                    <a:bodyPr/>
                    <a:lstStyle/>
                    <a:p>
                      <a:r>
                        <a:rPr lang="en-AU" sz="1600" dirty="0"/>
                        <a:t>North Coast</a:t>
                      </a:r>
                    </a:p>
                  </a:txBody>
                  <a:tcPr/>
                </a:tc>
                <a:tc>
                  <a:txBody>
                    <a:bodyPr/>
                    <a:lstStyle/>
                    <a:p>
                      <a:r>
                        <a:rPr lang="en-AU" sz="1600" dirty="0"/>
                        <a:t>Bundaberg North SHS</a:t>
                      </a:r>
                    </a:p>
                    <a:p>
                      <a:r>
                        <a:rPr lang="en-AU" sz="1600" dirty="0"/>
                        <a:t>Dakabin SHS</a:t>
                      </a:r>
                    </a:p>
                    <a:p>
                      <a:r>
                        <a:rPr lang="en-AU" sz="1600" dirty="0"/>
                        <a:t>Gympie SHS</a:t>
                      </a:r>
                    </a:p>
                  </a:txBody>
                  <a:tcPr/>
                </a:tc>
                <a:tc>
                  <a:txBody>
                    <a:bodyPr/>
                    <a:lstStyle/>
                    <a:p>
                      <a:r>
                        <a:rPr lang="en-AU" sz="1600" dirty="0"/>
                        <a:t>Beerwah SHS</a:t>
                      </a:r>
                    </a:p>
                    <a:p>
                      <a:r>
                        <a:rPr lang="en-AU" sz="1600" dirty="0"/>
                        <a:t>Noosa District</a:t>
                      </a:r>
                      <a:r>
                        <a:rPr lang="en-AU" sz="1600" baseline="0" dirty="0"/>
                        <a:t> SHS</a:t>
                      </a:r>
                    </a:p>
                    <a:p>
                      <a:r>
                        <a:rPr lang="en-AU" sz="1600" baseline="0" dirty="0"/>
                        <a:t>North Lakes SC</a:t>
                      </a:r>
                      <a:endParaRPr lang="en-AU" sz="1600" dirty="0"/>
                    </a:p>
                  </a:txBody>
                  <a:tcPr/>
                </a:tc>
                <a:extLst>
                  <a:ext uri="{0D108BD9-81ED-4DB2-BD59-A6C34878D82A}">
                    <a16:rowId xmlns:a16="http://schemas.microsoft.com/office/drawing/2014/main" val="3720692499"/>
                  </a:ext>
                </a:extLst>
              </a:tr>
              <a:tr h="370840">
                <a:tc>
                  <a:txBody>
                    <a:bodyPr/>
                    <a:lstStyle/>
                    <a:p>
                      <a:r>
                        <a:rPr lang="en-AU" sz="1600" dirty="0"/>
                        <a:t>Metropolitan</a:t>
                      </a:r>
                    </a:p>
                  </a:txBody>
                  <a:tcPr/>
                </a:tc>
                <a:tc>
                  <a:txBody>
                    <a:bodyPr/>
                    <a:lstStyle/>
                    <a:p>
                      <a:r>
                        <a:rPr lang="en-AU" sz="1600" dirty="0"/>
                        <a:t>Bundamba SSC</a:t>
                      </a:r>
                    </a:p>
                    <a:p>
                      <a:r>
                        <a:rPr lang="en-AU" sz="1600" dirty="0"/>
                        <a:t>Michelton SHS</a:t>
                      </a:r>
                    </a:p>
                  </a:txBody>
                  <a:tcPr/>
                </a:tc>
                <a:tc>
                  <a:txBody>
                    <a:bodyPr/>
                    <a:lstStyle/>
                    <a:p>
                      <a:r>
                        <a:rPr lang="en-AU" sz="1600" dirty="0"/>
                        <a:t>Earnshaw</a:t>
                      </a:r>
                      <a:r>
                        <a:rPr lang="en-AU" sz="1600" baseline="0" dirty="0"/>
                        <a:t> SC</a:t>
                      </a:r>
                    </a:p>
                    <a:p>
                      <a:r>
                        <a:rPr lang="en-AU" sz="1600" baseline="0" dirty="0"/>
                        <a:t>Whites Hill SC</a:t>
                      </a:r>
                      <a:endParaRPr lang="en-AU" sz="1600" dirty="0"/>
                    </a:p>
                  </a:txBody>
                  <a:tcPr/>
                </a:tc>
                <a:extLst>
                  <a:ext uri="{0D108BD9-81ED-4DB2-BD59-A6C34878D82A}">
                    <a16:rowId xmlns:a16="http://schemas.microsoft.com/office/drawing/2014/main" val="1226041077"/>
                  </a:ext>
                </a:extLst>
              </a:tr>
              <a:tr h="370840">
                <a:tc>
                  <a:txBody>
                    <a:bodyPr/>
                    <a:lstStyle/>
                    <a:p>
                      <a:r>
                        <a:rPr lang="en-AU" sz="1600" dirty="0"/>
                        <a:t>South East</a:t>
                      </a:r>
                    </a:p>
                  </a:txBody>
                  <a:tcPr/>
                </a:tc>
                <a:tc>
                  <a:txBody>
                    <a:bodyPr/>
                    <a:lstStyle/>
                    <a:p>
                      <a:r>
                        <a:rPr lang="en-AU" sz="1600" dirty="0"/>
                        <a:t>Flagstone SCC</a:t>
                      </a:r>
                    </a:p>
                    <a:p>
                      <a:r>
                        <a:rPr lang="en-AU" sz="1600" dirty="0"/>
                        <a:t>Mabel Park</a:t>
                      </a:r>
                      <a:r>
                        <a:rPr lang="en-AU" sz="1600" baseline="0" dirty="0"/>
                        <a:t> SHS</a:t>
                      </a:r>
                    </a:p>
                    <a:p>
                      <a:r>
                        <a:rPr lang="en-AU" sz="1600" baseline="0" dirty="0"/>
                        <a:t>Shailer Park SHS</a:t>
                      </a:r>
                    </a:p>
                    <a:p>
                      <a:r>
                        <a:rPr lang="en-AU" sz="1600" baseline="0" dirty="0"/>
                        <a:t>Upper Coomera SC</a:t>
                      </a:r>
                      <a:endParaRPr lang="en-AU" sz="1600" dirty="0"/>
                    </a:p>
                  </a:txBody>
                  <a:tcPr/>
                </a:tc>
                <a:tc>
                  <a:txBody>
                    <a:bodyPr/>
                    <a:lstStyle/>
                    <a:p>
                      <a:r>
                        <a:rPr lang="en-AU" sz="1600" dirty="0"/>
                        <a:t>Beaudesert SHS</a:t>
                      </a:r>
                    </a:p>
                    <a:p>
                      <a:r>
                        <a:rPr lang="en-AU" sz="1600" dirty="0"/>
                        <a:t>Kingston</a:t>
                      </a:r>
                      <a:r>
                        <a:rPr lang="en-AU" sz="1600" baseline="0" dirty="0"/>
                        <a:t> SC</a:t>
                      </a:r>
                      <a:endParaRPr lang="en-AU" sz="1600" dirty="0"/>
                    </a:p>
                  </a:txBody>
                  <a:tcPr/>
                </a:tc>
                <a:extLst>
                  <a:ext uri="{0D108BD9-81ED-4DB2-BD59-A6C34878D82A}">
                    <a16:rowId xmlns:a16="http://schemas.microsoft.com/office/drawing/2014/main" val="2871925466"/>
                  </a:ext>
                </a:extLst>
              </a:tr>
            </a:tbl>
          </a:graphicData>
        </a:graphic>
      </p:graphicFrame>
      <p:sp>
        <p:nvSpPr>
          <p:cNvPr id="3" name="Slide Number Placeholder 2"/>
          <p:cNvSpPr>
            <a:spLocks noGrp="1"/>
          </p:cNvSpPr>
          <p:nvPr>
            <p:ph type="sldNum" sz="quarter" idx="12"/>
          </p:nvPr>
        </p:nvSpPr>
        <p:spPr/>
        <p:txBody>
          <a:bodyPr/>
          <a:lstStyle/>
          <a:p>
            <a:fld id="{56FDB006-3567-43AB-9A9E-1E2A7786F6FA}" type="slidenum">
              <a:rPr lang="en-AU" smtClean="0"/>
              <a:t>7</a:t>
            </a:fld>
            <a:endParaRPr lang="en-AU" dirty="0"/>
          </a:p>
        </p:txBody>
      </p:sp>
    </p:spTree>
    <p:extLst>
      <p:ext uri="{BB962C8B-B14F-4D97-AF65-F5344CB8AC3E}">
        <p14:creationId xmlns:p14="http://schemas.microsoft.com/office/powerpoint/2010/main" val="876198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6516" y="1353602"/>
            <a:ext cx="7934570" cy="4832092"/>
          </a:xfrm>
          <a:prstGeom prst="rect">
            <a:avLst/>
          </a:prstGeom>
          <a:noFill/>
        </p:spPr>
        <p:txBody>
          <a:bodyPr wrap="square" rtlCol="0">
            <a:spAutoFit/>
          </a:bodyPr>
          <a:lstStyle/>
          <a:p>
            <a:r>
              <a:rPr lang="en-AU" sz="1600" b="1" dirty="0">
                <a:solidFill>
                  <a:schemeClr val="tx2"/>
                </a:solidFill>
                <a:latin typeface="+mj-lt"/>
              </a:rPr>
              <a:t>Subscribe for regular media kits at </a:t>
            </a:r>
            <a:r>
              <a:rPr lang="en-AU" sz="1600" b="1" dirty="0">
                <a:solidFill>
                  <a:schemeClr val="tx2"/>
                </a:solidFill>
                <a:latin typeface="+mj-lt"/>
                <a:hlinkClick r:id="rId3"/>
              </a:rPr>
              <a:t>youthengagement@qed.qld.gov.au</a:t>
            </a:r>
            <a:r>
              <a:rPr lang="en-AU" sz="1600" b="1" dirty="0">
                <a:solidFill>
                  <a:schemeClr val="tx2"/>
                </a:solidFill>
                <a:latin typeface="+mj-lt"/>
              </a:rPr>
              <a:t> </a:t>
            </a:r>
            <a:endParaRPr lang="en-AU" sz="1400" b="1" dirty="0">
              <a:solidFill>
                <a:schemeClr val="tx2"/>
              </a:solidFill>
              <a:latin typeface="+mj-lt"/>
            </a:endParaRPr>
          </a:p>
          <a:p>
            <a:endParaRPr lang="en-AU" sz="1400" b="1" dirty="0">
              <a:solidFill>
                <a:schemeClr val="tx2"/>
              </a:solidFill>
              <a:latin typeface="+mj-lt"/>
            </a:endParaRPr>
          </a:p>
          <a:p>
            <a:r>
              <a:rPr lang="en-AU" sz="1400" b="1" dirty="0">
                <a:solidFill>
                  <a:schemeClr val="tx2"/>
                </a:solidFill>
                <a:latin typeface="+mj-lt"/>
              </a:rPr>
              <a:t>Young people:</a:t>
            </a:r>
            <a:r>
              <a:rPr lang="en-AU" sz="1400" dirty="0">
                <a:solidFill>
                  <a:schemeClr val="tx2"/>
                </a:solidFill>
                <a:latin typeface="+mj-lt"/>
              </a:rPr>
              <a:t> to empower them to make the most of education, stay engaged, or find their way back in </a:t>
            </a:r>
            <a:r>
              <a:rPr lang="en-AU" sz="1400" dirty="0">
                <a:solidFill>
                  <a:schemeClr val="tx2"/>
                </a:solidFill>
                <a:latin typeface="+mj-lt"/>
                <a:hlinkClick r:id="rId4"/>
              </a:rPr>
              <a:t>www.qld.gov.au/wethedifferents</a:t>
            </a:r>
            <a:r>
              <a:rPr lang="en-AU" sz="1400" dirty="0">
                <a:solidFill>
                  <a:schemeClr val="tx2"/>
                </a:solidFill>
                <a:latin typeface="+mj-lt"/>
              </a:rPr>
              <a:t> </a:t>
            </a:r>
          </a:p>
          <a:p>
            <a:endParaRPr lang="en-AU" sz="1400" dirty="0">
              <a:solidFill>
                <a:schemeClr val="tx2"/>
              </a:solidFill>
              <a:latin typeface="+mj-lt"/>
            </a:endParaRPr>
          </a:p>
          <a:p>
            <a:endParaRPr lang="en-AU" sz="1400" dirty="0">
              <a:solidFill>
                <a:schemeClr val="tx2"/>
              </a:solidFill>
              <a:latin typeface="+mj-lt"/>
            </a:endParaRPr>
          </a:p>
          <a:p>
            <a:endParaRPr lang="en-AU" sz="1400" dirty="0">
              <a:solidFill>
                <a:schemeClr val="tx2"/>
              </a:solidFill>
              <a:latin typeface="+mj-lt"/>
            </a:endParaRPr>
          </a:p>
          <a:p>
            <a:endParaRPr lang="en-AU" sz="1400" dirty="0">
              <a:solidFill>
                <a:schemeClr val="tx2"/>
              </a:solidFill>
              <a:latin typeface="+mj-lt"/>
            </a:endParaRPr>
          </a:p>
          <a:p>
            <a:endParaRPr lang="en-AU" sz="1400" dirty="0">
              <a:solidFill>
                <a:schemeClr val="tx2"/>
              </a:solidFill>
              <a:latin typeface="+mj-lt"/>
            </a:endParaRPr>
          </a:p>
          <a:p>
            <a:endParaRPr lang="en-AU" sz="1400" dirty="0">
              <a:solidFill>
                <a:schemeClr val="tx2"/>
              </a:solidFill>
              <a:latin typeface="+mj-lt"/>
            </a:endParaRPr>
          </a:p>
          <a:p>
            <a:endParaRPr lang="en-AU" sz="1400" dirty="0">
              <a:solidFill>
                <a:schemeClr val="tx2"/>
              </a:solidFill>
              <a:latin typeface="+mj-lt"/>
            </a:endParaRPr>
          </a:p>
          <a:p>
            <a:endParaRPr lang="en-AU" sz="1400" dirty="0">
              <a:solidFill>
                <a:schemeClr val="tx2"/>
              </a:solidFill>
              <a:latin typeface="+mj-lt"/>
            </a:endParaRPr>
          </a:p>
          <a:p>
            <a:endParaRPr lang="en-AU" sz="1400" dirty="0">
              <a:solidFill>
                <a:schemeClr val="tx2"/>
              </a:solidFill>
              <a:latin typeface="+mj-lt"/>
            </a:endParaRPr>
          </a:p>
          <a:p>
            <a:endParaRPr lang="en-AU" sz="1400" dirty="0">
              <a:solidFill>
                <a:schemeClr val="tx2"/>
              </a:solidFill>
              <a:latin typeface="+mj-lt"/>
            </a:endParaRPr>
          </a:p>
          <a:p>
            <a:endParaRPr lang="en-AU" sz="1400" dirty="0">
              <a:solidFill>
                <a:schemeClr val="tx2"/>
              </a:solidFill>
              <a:latin typeface="+mj-lt"/>
            </a:endParaRPr>
          </a:p>
          <a:p>
            <a:endParaRPr lang="en-AU" sz="1400" dirty="0">
              <a:solidFill>
                <a:schemeClr val="tx2"/>
              </a:solidFill>
              <a:latin typeface="+mj-lt"/>
            </a:endParaRPr>
          </a:p>
          <a:p>
            <a:endParaRPr lang="en-AU" sz="1400" dirty="0">
              <a:solidFill>
                <a:schemeClr val="tx2"/>
              </a:solidFill>
              <a:latin typeface="+mj-lt"/>
            </a:endParaRPr>
          </a:p>
          <a:p>
            <a:endParaRPr lang="en-AU" sz="1400" dirty="0">
              <a:solidFill>
                <a:schemeClr val="tx2"/>
              </a:solidFill>
              <a:latin typeface="+mj-lt"/>
            </a:endParaRPr>
          </a:p>
          <a:p>
            <a:endParaRPr lang="en-AU" sz="1400" dirty="0">
              <a:solidFill>
                <a:schemeClr val="tx2"/>
              </a:solidFill>
              <a:latin typeface="+mj-lt"/>
            </a:endParaRPr>
          </a:p>
          <a:p>
            <a:endParaRPr lang="en-AU" sz="1400" dirty="0">
              <a:solidFill>
                <a:schemeClr val="tx2"/>
              </a:solidFill>
              <a:latin typeface="+mj-lt"/>
            </a:endParaRPr>
          </a:p>
          <a:p>
            <a:pPr algn="r"/>
            <a:r>
              <a:rPr lang="en-AU" sz="1400" b="1" dirty="0">
                <a:solidFill>
                  <a:schemeClr val="tx2"/>
                </a:solidFill>
                <a:latin typeface="+mj-lt"/>
              </a:rPr>
              <a:t>Parents: </a:t>
            </a:r>
            <a:r>
              <a:rPr lang="en-AU" sz="1400" dirty="0">
                <a:solidFill>
                  <a:schemeClr val="tx2"/>
                </a:solidFill>
                <a:latin typeface="+mj-lt"/>
              </a:rPr>
              <a:t>to help them spot the signs of disengagement, strategies to help keep their teen engaged, and inform them of options and who can help. </a:t>
            </a:r>
            <a:r>
              <a:rPr lang="en-AU" sz="1400" dirty="0">
                <a:solidFill>
                  <a:schemeClr val="tx2"/>
                </a:solidFill>
                <a:latin typeface="+mj-lt"/>
                <a:hlinkClick r:id="rId5"/>
              </a:rPr>
              <a:t>www.qld.gov.au/sparktheirfuture</a:t>
            </a:r>
            <a:r>
              <a:rPr lang="en-AU" sz="1400" dirty="0">
                <a:solidFill>
                  <a:schemeClr val="tx2"/>
                </a:solidFill>
                <a:latin typeface="+mj-lt"/>
              </a:rPr>
              <a:t> </a:t>
            </a:r>
          </a:p>
        </p:txBody>
      </p:sp>
      <p:sp>
        <p:nvSpPr>
          <p:cNvPr id="6" name="Title 1"/>
          <p:cNvSpPr txBox="1">
            <a:spLocks/>
          </p:cNvSpPr>
          <p:nvPr/>
        </p:nvSpPr>
        <p:spPr>
          <a:xfrm>
            <a:off x="657225" y="20681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50" dirty="0">
                <a:solidFill>
                  <a:schemeClr val="accent1">
                    <a:lumMod val="75000"/>
                  </a:schemeClr>
                </a:solidFill>
              </a:rPr>
              <a:t>Digital Engagement Strategy</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870" y="2317116"/>
            <a:ext cx="3098006" cy="3098006"/>
          </a:xfrm>
          <a:prstGeom prst="rect">
            <a:avLst/>
          </a:prstGeom>
        </p:spPr>
      </p:pic>
      <p:pic>
        <p:nvPicPr>
          <p:cNvPr id="9" name="Picture 8"/>
          <p:cNvPicPr>
            <a:picLocks noChangeAspect="1"/>
          </p:cNvPicPr>
          <p:nvPr/>
        </p:nvPicPr>
        <p:blipFill>
          <a:blip r:embed="rId7"/>
          <a:stretch>
            <a:fillRect/>
          </a:stretch>
        </p:blipFill>
        <p:spPr>
          <a:xfrm>
            <a:off x="8701086" y="104775"/>
            <a:ext cx="3300413" cy="6496050"/>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41231" y="2317116"/>
            <a:ext cx="3564256" cy="1060712"/>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62663" y="4882406"/>
            <a:ext cx="3338423" cy="746532"/>
          </a:xfrm>
          <a:prstGeom prst="rect">
            <a:avLst/>
          </a:prstGeom>
        </p:spPr>
      </p:pic>
    </p:spTree>
    <p:extLst>
      <p:ext uri="{BB962C8B-B14F-4D97-AF65-F5344CB8AC3E}">
        <p14:creationId xmlns:p14="http://schemas.microsoft.com/office/powerpoint/2010/main" val="1292753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1950" y="1224206"/>
            <a:ext cx="4276725" cy="5847755"/>
          </a:xfrm>
          <a:prstGeom prst="rect">
            <a:avLst/>
          </a:prstGeom>
          <a:noFill/>
        </p:spPr>
        <p:txBody>
          <a:bodyPr wrap="square" rtlCol="0">
            <a:spAutoFit/>
          </a:bodyPr>
          <a:lstStyle/>
          <a:p>
            <a:pPr marL="447675" indent="-276225">
              <a:buFont typeface="Arial" panose="020B0604020202020204" pitchFamily="34" charset="0"/>
              <a:buChar char="•"/>
            </a:pPr>
            <a:r>
              <a:rPr lang="en-AU" sz="1400" dirty="0">
                <a:solidFill>
                  <a:schemeClr val="tx2"/>
                </a:solidFill>
                <a:latin typeface="+mj-lt"/>
              </a:rPr>
              <a:t>Bold, youthful in design 		</a:t>
            </a:r>
          </a:p>
          <a:p>
            <a:pPr marL="447675" indent="-276225">
              <a:buFont typeface="Arial" panose="020B0604020202020204" pitchFamily="34" charset="0"/>
              <a:buChar char="•"/>
            </a:pPr>
            <a:endParaRPr lang="en-AU" sz="1400" dirty="0">
              <a:solidFill>
                <a:schemeClr val="tx2"/>
              </a:solidFill>
              <a:latin typeface="+mj-lt"/>
            </a:endParaRPr>
          </a:p>
          <a:p>
            <a:pPr marL="447675" indent="-276225">
              <a:buFont typeface="Arial" panose="020B0604020202020204" pitchFamily="34" charset="0"/>
              <a:buChar char="•"/>
            </a:pPr>
            <a:r>
              <a:rPr lang="en-AU" sz="1400" dirty="0">
                <a:solidFill>
                  <a:schemeClr val="tx2"/>
                </a:solidFill>
                <a:latin typeface="+mj-lt"/>
              </a:rPr>
              <a:t>Purposely separated from parent information	</a:t>
            </a:r>
          </a:p>
          <a:p>
            <a:pPr marL="447675" indent="-276225">
              <a:buFont typeface="Arial" panose="020B0604020202020204" pitchFamily="34" charset="0"/>
              <a:buChar char="•"/>
            </a:pPr>
            <a:r>
              <a:rPr lang="en-AU" sz="1400" dirty="0">
                <a:solidFill>
                  <a:schemeClr val="tx2"/>
                </a:solidFill>
                <a:latin typeface="+mj-lt"/>
              </a:rPr>
              <a:t>Externally managed to reduce “Government” tone</a:t>
            </a:r>
          </a:p>
          <a:p>
            <a:pPr marL="447675" indent="-276225">
              <a:buFont typeface="Arial" panose="020B0604020202020204" pitchFamily="34" charset="0"/>
              <a:buChar char="•"/>
            </a:pPr>
            <a:endParaRPr lang="en-AU" sz="1400" dirty="0">
              <a:solidFill>
                <a:schemeClr val="tx2"/>
              </a:solidFill>
              <a:latin typeface="+mj-lt"/>
            </a:endParaRPr>
          </a:p>
          <a:p>
            <a:pPr marL="447675" indent="-276225">
              <a:buFont typeface="Arial" panose="020B0604020202020204" pitchFamily="34" charset="0"/>
              <a:buChar char="•"/>
            </a:pPr>
            <a:r>
              <a:rPr lang="en-AU" sz="1400" dirty="0">
                <a:solidFill>
                  <a:schemeClr val="tx2"/>
                </a:solidFill>
                <a:latin typeface="+mj-lt"/>
              </a:rPr>
              <a:t>Over 9,000 unique users since April 2020</a:t>
            </a:r>
          </a:p>
          <a:p>
            <a:pPr marL="447675" indent="-276225">
              <a:buFont typeface="Arial" panose="020B0604020202020204" pitchFamily="34" charset="0"/>
              <a:buChar char="•"/>
            </a:pPr>
            <a:endParaRPr lang="en-AU" sz="1400" dirty="0">
              <a:solidFill>
                <a:schemeClr val="tx2"/>
              </a:solidFill>
              <a:latin typeface="+mj-lt"/>
            </a:endParaRPr>
          </a:p>
          <a:p>
            <a:pPr marL="447675" indent="-276225">
              <a:buFont typeface="Arial" panose="020B0604020202020204" pitchFamily="34" charset="0"/>
              <a:buChar char="•"/>
            </a:pPr>
            <a:r>
              <a:rPr lang="en-AU" sz="1400" dirty="0">
                <a:solidFill>
                  <a:schemeClr val="tx2"/>
                </a:solidFill>
                <a:latin typeface="+mj-lt"/>
              </a:rPr>
              <a:t>Over 2mins avg session duration (up to 25min)</a:t>
            </a:r>
          </a:p>
          <a:p>
            <a:pPr marL="447675" indent="-276225">
              <a:buFont typeface="Arial" panose="020B0604020202020204" pitchFamily="34" charset="0"/>
              <a:buChar char="•"/>
            </a:pPr>
            <a:endParaRPr lang="en-AU" sz="1400" dirty="0">
              <a:solidFill>
                <a:schemeClr val="tx2"/>
              </a:solidFill>
              <a:latin typeface="+mj-lt"/>
            </a:endParaRPr>
          </a:p>
          <a:p>
            <a:pPr marL="447675" indent="-276225">
              <a:buFont typeface="Arial" panose="020B0604020202020204" pitchFamily="34" charset="0"/>
              <a:buChar char="•"/>
            </a:pPr>
            <a:r>
              <a:rPr lang="en-AU" sz="1400" dirty="0">
                <a:solidFill>
                  <a:schemeClr val="tx2"/>
                </a:solidFill>
                <a:latin typeface="+mj-lt"/>
              </a:rPr>
              <a:t>Almost 2.5 avg pages viewed per session (up to 10)</a:t>
            </a:r>
          </a:p>
          <a:p>
            <a:pPr marL="447675" indent="-276225">
              <a:buFont typeface="Arial" panose="020B0604020202020204" pitchFamily="34" charset="0"/>
              <a:buChar char="•"/>
            </a:pPr>
            <a:endParaRPr lang="en-AU" sz="1400" dirty="0">
              <a:solidFill>
                <a:schemeClr val="tx2"/>
              </a:solidFill>
              <a:latin typeface="+mj-lt"/>
            </a:endParaRPr>
          </a:p>
          <a:p>
            <a:pPr marL="447675" indent="-276225">
              <a:buFont typeface="Arial" panose="020B0604020202020204" pitchFamily="34" charset="0"/>
              <a:buChar char="•"/>
            </a:pPr>
            <a:r>
              <a:rPr lang="en-AU" sz="1400" dirty="0">
                <a:solidFill>
                  <a:schemeClr val="tx2"/>
                </a:solidFill>
                <a:latin typeface="+mj-lt"/>
              </a:rPr>
              <a:t>Direct traffic is 204% higher industry benchmark for ‘Jobs and Education’ sites</a:t>
            </a:r>
          </a:p>
          <a:p>
            <a:pPr marL="285750" indent="-285750">
              <a:buFont typeface="Arial" panose="020B0604020202020204" pitchFamily="34" charset="0"/>
              <a:buChar char="•"/>
            </a:pPr>
            <a:endParaRPr lang="en-AU" sz="1400" dirty="0">
              <a:solidFill>
                <a:schemeClr val="tx2"/>
              </a:solidFill>
              <a:latin typeface="+mj-lt"/>
            </a:endParaRPr>
          </a:p>
          <a:p>
            <a:r>
              <a:rPr lang="en-AU" sz="1200" b="1" dirty="0">
                <a:solidFill>
                  <a:schemeClr val="tx2"/>
                </a:solidFill>
                <a:latin typeface="+mj-lt"/>
              </a:rPr>
              <a:t>Research participants said:</a:t>
            </a:r>
          </a:p>
          <a:p>
            <a:endParaRPr lang="en-AU" sz="1200" b="1" dirty="0">
              <a:solidFill>
                <a:schemeClr val="tx2"/>
              </a:solidFill>
              <a:latin typeface="+mj-lt"/>
            </a:endParaRPr>
          </a:p>
          <a:p>
            <a:pPr algn="ctr"/>
            <a:r>
              <a:rPr lang="en-AU" sz="1400" i="1" dirty="0">
                <a:solidFill>
                  <a:schemeClr val="tx2"/>
                </a:solidFill>
                <a:latin typeface="+mj-lt"/>
              </a:rPr>
              <a:t>‘It told me that it’s normal to feel like failure at school but you should just stick it out and think about your future. It also told me there is help available if I need it.’ (Female, 14yrs)</a:t>
            </a:r>
          </a:p>
          <a:p>
            <a:pPr algn="ctr"/>
            <a:endParaRPr lang="en-AU" sz="1400" i="1" dirty="0">
              <a:solidFill>
                <a:schemeClr val="tx2"/>
              </a:solidFill>
              <a:latin typeface="+mj-lt"/>
            </a:endParaRPr>
          </a:p>
          <a:p>
            <a:pPr algn="ctr"/>
            <a:r>
              <a:rPr lang="en-AU" sz="1400" i="1" dirty="0">
                <a:solidFill>
                  <a:schemeClr val="tx2"/>
                </a:solidFill>
                <a:latin typeface="+mj-lt"/>
              </a:rPr>
              <a:t>‘It told me that there is help if I need it. People are there and they care about my education and well-being.’ (Female, 14yrs)</a:t>
            </a:r>
          </a:p>
          <a:p>
            <a:pPr marL="285750" indent="-285750">
              <a:buFont typeface="Arial" panose="020B0604020202020204" pitchFamily="34" charset="0"/>
              <a:buChar char="•"/>
            </a:pPr>
            <a:endParaRPr lang="en-AU" sz="1400" dirty="0">
              <a:solidFill>
                <a:schemeClr val="tx2"/>
              </a:solidFill>
              <a:latin typeface="+mj-lt"/>
            </a:endParaRPr>
          </a:p>
          <a:p>
            <a:pPr marL="285750" indent="-285750">
              <a:buFont typeface="Arial" panose="020B0604020202020204" pitchFamily="34" charset="0"/>
              <a:buChar char="•"/>
            </a:pPr>
            <a:endParaRPr lang="en-AU" sz="1400" dirty="0">
              <a:solidFill>
                <a:schemeClr val="tx2"/>
              </a:solidFill>
              <a:latin typeface="+mj-lt"/>
            </a:endParaRPr>
          </a:p>
        </p:txBody>
      </p:sp>
      <p:sp>
        <p:nvSpPr>
          <p:cNvPr id="6" name="Title 1"/>
          <p:cNvSpPr txBox="1">
            <a:spLocks/>
          </p:cNvSpPr>
          <p:nvPr/>
        </p:nvSpPr>
        <p:spPr>
          <a:xfrm>
            <a:off x="502709" y="15630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50" dirty="0">
                <a:solidFill>
                  <a:schemeClr val="accent1">
                    <a:lumMod val="75000"/>
                  </a:schemeClr>
                </a:solidFill>
              </a:rPr>
              <a:t>We the Differents</a:t>
            </a:r>
          </a:p>
        </p:txBody>
      </p:sp>
      <p:pic>
        <p:nvPicPr>
          <p:cNvPr id="2" name="Ig1MbwuGIDY"/>
          <p:cNvPicPr>
            <a:picLocks noRot="1" noChangeAspect="1"/>
          </p:cNvPicPr>
          <p:nvPr>
            <a:videoFile r:link="rId1"/>
          </p:nvPr>
        </p:nvPicPr>
        <p:blipFill>
          <a:blip r:embed="rId3"/>
          <a:stretch>
            <a:fillRect/>
          </a:stretch>
        </p:blipFill>
        <p:spPr>
          <a:xfrm>
            <a:off x="4638675" y="861898"/>
            <a:ext cx="7501467" cy="421957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675" y="5412956"/>
            <a:ext cx="7553325" cy="1445044"/>
          </a:xfrm>
          <a:prstGeom prst="rect">
            <a:avLst/>
          </a:prstGeom>
        </p:spPr>
      </p:pic>
    </p:spTree>
    <p:extLst>
      <p:ext uri="{BB962C8B-B14F-4D97-AF65-F5344CB8AC3E}">
        <p14:creationId xmlns:p14="http://schemas.microsoft.com/office/powerpoint/2010/main" val="326364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902</Words>
  <Application>Microsoft Office PowerPoint</Application>
  <PresentationFormat>Widescreen</PresentationFormat>
  <Paragraphs>237</Paragraphs>
  <Slides>15</Slides>
  <Notes>5</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Microsoft New Tai Lue</vt:lpstr>
      <vt:lpstr>Office Theme</vt:lpstr>
      <vt:lpstr>PowerPoint Presentation</vt:lpstr>
      <vt:lpstr>PowerPoint Presentation</vt:lpstr>
      <vt:lpstr>Early school leavers slipping through </vt:lpstr>
      <vt:lpstr>The Youth Engagement Strategy is supporting increased engagement in education, training and employment through a number of targeted initiatives</vt:lpstr>
      <vt:lpstr>PowerPoint Presentation</vt:lpstr>
      <vt:lpstr>PowerPoint Presentation</vt:lpstr>
      <vt:lpstr>FlexiSpace locations</vt:lpstr>
      <vt:lpstr>PowerPoint Presentation</vt:lpstr>
      <vt:lpstr>PowerPoint Presentation</vt:lpstr>
      <vt:lpstr>PowerPoint Presentation</vt:lpstr>
      <vt:lpstr>Quality alternative education</vt:lpstr>
      <vt:lpstr>PowerPoint Presentation</vt:lpstr>
      <vt:lpstr>PowerPoint Presentation</vt:lpstr>
      <vt:lpstr>Link and Launch locations</vt:lpstr>
      <vt:lpstr>PowerPoint Presentation</vt:lpstr>
    </vt:vector>
  </TitlesOfParts>
  <Company>Queensland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LOVE, Lisa</dc:creator>
  <cp:lastModifiedBy>LOVE, Lisa</cp:lastModifiedBy>
  <cp:revision>32</cp:revision>
  <cp:lastPrinted>2020-11-09T06:04:27Z</cp:lastPrinted>
  <dcterms:created xsi:type="dcterms:W3CDTF">2020-11-08T23:10:20Z</dcterms:created>
  <dcterms:modified xsi:type="dcterms:W3CDTF">2020-11-09T06:34:10Z</dcterms:modified>
</cp:coreProperties>
</file>